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0" r:id="rId3"/>
    <p:sldId id="279" r:id="rId4"/>
    <p:sldId id="286" r:id="rId5"/>
    <p:sldId id="284" r:id="rId6"/>
    <p:sldId id="287" r:id="rId7"/>
    <p:sldId id="282" r:id="rId8"/>
    <p:sldId id="288" r:id="rId9"/>
    <p:sldId id="289" r:id="rId10"/>
    <p:sldId id="290" r:id="rId11"/>
    <p:sldId id="280" r:id="rId12"/>
    <p:sldId id="331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015F45-2482-478B-9F74-11674AB8C90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E0D5214-5012-4742-BC05-5722E93886BD}">
      <dgm:prSet phldrT="[Tekst]" custT="1"/>
      <dgm:spPr/>
      <dgm:t>
        <a:bodyPr/>
        <a:lstStyle/>
        <a:p>
          <a:r>
            <a:rPr lang="pl-PL" sz="2800" dirty="0"/>
            <a:t>Wiedza</a:t>
          </a:r>
        </a:p>
      </dgm:t>
    </dgm:pt>
    <dgm:pt modelId="{CD81817B-CBFD-45E7-9E59-61B82D085FDB}" type="parTrans" cxnId="{0F1ADF45-D697-4F9F-BD58-B66FE5DBC5D4}">
      <dgm:prSet/>
      <dgm:spPr/>
      <dgm:t>
        <a:bodyPr/>
        <a:lstStyle/>
        <a:p>
          <a:endParaRPr lang="pl-PL"/>
        </a:p>
      </dgm:t>
    </dgm:pt>
    <dgm:pt modelId="{29A42CD0-29AA-47AB-BF9A-5639E6224FB1}" type="sibTrans" cxnId="{0F1ADF45-D697-4F9F-BD58-B66FE5DBC5D4}">
      <dgm:prSet/>
      <dgm:spPr/>
      <dgm:t>
        <a:bodyPr/>
        <a:lstStyle/>
        <a:p>
          <a:endParaRPr lang="pl-PL"/>
        </a:p>
      </dgm:t>
    </dgm:pt>
    <dgm:pt modelId="{581A8015-691F-4BE3-AF9F-7EF5D4DF780B}">
      <dgm:prSet phldrT="[Tekst]" custT="1"/>
      <dgm:spPr/>
      <dgm:t>
        <a:bodyPr/>
        <a:lstStyle/>
        <a:p>
          <a:r>
            <a:rPr lang="pl-PL" sz="1800" dirty="0"/>
            <a:t>podnoszenie świadomości potrzeby transformacji energetycznej przedsiębiorstw</a:t>
          </a:r>
        </a:p>
      </dgm:t>
    </dgm:pt>
    <dgm:pt modelId="{A76E879D-8842-415B-8440-28ADB699FCBB}" type="parTrans" cxnId="{25448F66-A358-46FA-99F7-36213808FD9E}">
      <dgm:prSet/>
      <dgm:spPr/>
      <dgm:t>
        <a:bodyPr/>
        <a:lstStyle/>
        <a:p>
          <a:endParaRPr lang="pl-PL"/>
        </a:p>
      </dgm:t>
    </dgm:pt>
    <dgm:pt modelId="{A5206A02-BEDC-41EB-90E9-60FEBACC3608}" type="sibTrans" cxnId="{25448F66-A358-46FA-99F7-36213808FD9E}">
      <dgm:prSet/>
      <dgm:spPr/>
      <dgm:t>
        <a:bodyPr/>
        <a:lstStyle/>
        <a:p>
          <a:endParaRPr lang="pl-PL"/>
        </a:p>
      </dgm:t>
    </dgm:pt>
    <dgm:pt modelId="{A1173B68-E8DF-47C1-8F70-C6B5B995BEBE}">
      <dgm:prSet phldrT="[Tekst]" custT="1"/>
      <dgm:spPr/>
      <dgm:t>
        <a:bodyPr/>
        <a:lstStyle/>
        <a:p>
          <a:r>
            <a:rPr lang="pl-PL" sz="1800" dirty="0"/>
            <a:t>informowanie polskich i niemieckich przedsiębiorców o strategii Europejskiego Zielonego Ładu i jej wymagań w celu osiągnięcia neutralności klimatycznej</a:t>
          </a:r>
        </a:p>
      </dgm:t>
    </dgm:pt>
    <dgm:pt modelId="{9925B6AC-B521-4103-A62A-858C4DA6A60E}" type="parTrans" cxnId="{588CE8F8-FAA5-472B-AB9F-2B545FA33F41}">
      <dgm:prSet/>
      <dgm:spPr/>
      <dgm:t>
        <a:bodyPr/>
        <a:lstStyle/>
        <a:p>
          <a:endParaRPr lang="pl-PL"/>
        </a:p>
      </dgm:t>
    </dgm:pt>
    <dgm:pt modelId="{4DEC71AE-9840-4662-AD60-0BA4FC2F1827}" type="sibTrans" cxnId="{588CE8F8-FAA5-472B-AB9F-2B545FA33F41}">
      <dgm:prSet/>
      <dgm:spPr/>
      <dgm:t>
        <a:bodyPr/>
        <a:lstStyle/>
        <a:p>
          <a:endParaRPr lang="pl-PL"/>
        </a:p>
      </dgm:t>
    </dgm:pt>
    <dgm:pt modelId="{F746FD5B-5826-49F9-8E71-EA9AEE6C734A}">
      <dgm:prSet phldrT="[Tekst]" custT="1"/>
      <dgm:spPr/>
      <dgm:t>
        <a:bodyPr/>
        <a:lstStyle/>
        <a:p>
          <a:r>
            <a:rPr lang="pl-PL" sz="2800" dirty="0"/>
            <a:t>Kompetencje </a:t>
          </a:r>
        </a:p>
        <a:p>
          <a:r>
            <a:rPr lang="pl-PL" sz="2800" dirty="0"/>
            <a:t>i umiejętności praktyczne</a:t>
          </a:r>
        </a:p>
      </dgm:t>
    </dgm:pt>
    <dgm:pt modelId="{D8982FCE-9024-4652-B693-AD050CDF4CEE}" type="parTrans" cxnId="{4180F9B0-BAB5-4787-BE9C-7F96FE702427}">
      <dgm:prSet/>
      <dgm:spPr/>
      <dgm:t>
        <a:bodyPr/>
        <a:lstStyle/>
        <a:p>
          <a:endParaRPr lang="pl-PL"/>
        </a:p>
      </dgm:t>
    </dgm:pt>
    <dgm:pt modelId="{38C0D8BE-9E0A-4869-8FE7-95589C86B9C4}" type="sibTrans" cxnId="{4180F9B0-BAB5-4787-BE9C-7F96FE702427}">
      <dgm:prSet/>
      <dgm:spPr/>
      <dgm:t>
        <a:bodyPr/>
        <a:lstStyle/>
        <a:p>
          <a:endParaRPr lang="pl-PL"/>
        </a:p>
      </dgm:t>
    </dgm:pt>
    <dgm:pt modelId="{A57D34C4-BCAF-413B-B808-26A3D80AB7FD}">
      <dgm:prSet phldrT="[Tekst]" custT="1"/>
      <dgm:spPr/>
      <dgm:t>
        <a:bodyPr/>
        <a:lstStyle/>
        <a:p>
          <a:r>
            <a:rPr lang="pl-PL" sz="1800" dirty="0"/>
            <a:t>szkolenia praktyczne</a:t>
          </a:r>
        </a:p>
      </dgm:t>
    </dgm:pt>
    <dgm:pt modelId="{C22B6932-267A-4157-9FAD-B20D260DA6C1}" type="parTrans" cxnId="{C496396D-0524-4BB5-85E9-444F21871BEF}">
      <dgm:prSet/>
      <dgm:spPr/>
      <dgm:t>
        <a:bodyPr/>
        <a:lstStyle/>
        <a:p>
          <a:endParaRPr lang="pl-PL"/>
        </a:p>
      </dgm:t>
    </dgm:pt>
    <dgm:pt modelId="{2CB8E86A-F9BA-41A4-857D-5687B347832D}" type="sibTrans" cxnId="{C496396D-0524-4BB5-85E9-444F21871BEF}">
      <dgm:prSet/>
      <dgm:spPr/>
      <dgm:t>
        <a:bodyPr/>
        <a:lstStyle/>
        <a:p>
          <a:endParaRPr lang="pl-PL"/>
        </a:p>
      </dgm:t>
    </dgm:pt>
    <dgm:pt modelId="{48CAB99B-AEF8-4A59-AAC5-E471101830E1}">
      <dgm:prSet phldrT="[Tekst]" custT="1"/>
      <dgm:spPr/>
      <dgm:t>
        <a:bodyPr/>
        <a:lstStyle/>
        <a:p>
          <a:r>
            <a:rPr lang="pl-PL" sz="1800" dirty="0"/>
            <a:t> oferta materiałów informacyjnych m.in. na platformie kompetencji (transfer wiedzy)</a:t>
          </a:r>
        </a:p>
      </dgm:t>
    </dgm:pt>
    <dgm:pt modelId="{D010C440-A6F9-4F2A-A5E8-7D9A78F91887}" type="parTrans" cxnId="{EE6D4841-9D30-4876-8FB3-5B307FB0C0C9}">
      <dgm:prSet/>
      <dgm:spPr/>
      <dgm:t>
        <a:bodyPr/>
        <a:lstStyle/>
        <a:p>
          <a:endParaRPr lang="pl-PL"/>
        </a:p>
      </dgm:t>
    </dgm:pt>
    <dgm:pt modelId="{94571E31-92A6-41B8-ADC9-933F9053D9D1}" type="sibTrans" cxnId="{EE6D4841-9D30-4876-8FB3-5B307FB0C0C9}">
      <dgm:prSet/>
      <dgm:spPr/>
      <dgm:t>
        <a:bodyPr/>
        <a:lstStyle/>
        <a:p>
          <a:endParaRPr lang="pl-PL"/>
        </a:p>
      </dgm:t>
    </dgm:pt>
    <dgm:pt modelId="{D7741333-39AF-439D-9563-B75EC277C472}">
      <dgm:prSet phldrT="[Tekst]" custT="1"/>
      <dgm:spPr/>
      <dgm:t>
        <a:bodyPr/>
        <a:lstStyle/>
        <a:p>
          <a:r>
            <a:rPr lang="pl-PL" sz="1800" dirty="0"/>
            <a:t>coaching klimatyczny – wsparcie doradców klimatycznych przy wprowadzaniu wdrożeń wynikających z wymagań Zielonego Ładu</a:t>
          </a:r>
        </a:p>
      </dgm:t>
    </dgm:pt>
    <dgm:pt modelId="{EDCB1956-915D-48A0-B625-0AC27443D53A}" type="parTrans" cxnId="{777A7078-9A77-4481-97F8-A2BBEB053FA8}">
      <dgm:prSet/>
      <dgm:spPr/>
      <dgm:t>
        <a:bodyPr/>
        <a:lstStyle/>
        <a:p>
          <a:endParaRPr lang="pl-PL"/>
        </a:p>
      </dgm:t>
    </dgm:pt>
    <dgm:pt modelId="{9BAA0AC5-C963-4C32-AD9E-4FE725D8833D}" type="sibTrans" cxnId="{777A7078-9A77-4481-97F8-A2BBEB053FA8}">
      <dgm:prSet/>
      <dgm:spPr/>
      <dgm:t>
        <a:bodyPr/>
        <a:lstStyle/>
        <a:p>
          <a:endParaRPr lang="pl-PL"/>
        </a:p>
      </dgm:t>
    </dgm:pt>
    <dgm:pt modelId="{255B4591-877B-4021-A98F-26A23C68AC8D}" type="pres">
      <dgm:prSet presAssocID="{6D015F45-2482-478B-9F74-11674AB8C90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203EF3F0-BE4B-431A-9DBF-819A5B7CDE3D}" type="pres">
      <dgm:prSet presAssocID="{BE0D5214-5012-4742-BC05-5722E93886BD}" presName="linNode" presStyleCnt="0"/>
      <dgm:spPr/>
    </dgm:pt>
    <dgm:pt modelId="{DBDA1026-3097-4507-8FBC-F53499F30AE6}" type="pres">
      <dgm:prSet presAssocID="{BE0D5214-5012-4742-BC05-5722E93886BD}" presName="parentShp" presStyleLbl="node1" presStyleIdx="0" presStyleCnt="2" custLinFactNeighborX="0" custLinFactNeighborY="-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2C5426-23EB-4176-B900-ED3DB8E76BD8}" type="pres">
      <dgm:prSet presAssocID="{BE0D5214-5012-4742-BC05-5722E93886B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3F164C-2670-4B87-BD64-A8952030E7B7}" type="pres">
      <dgm:prSet presAssocID="{29A42CD0-29AA-47AB-BF9A-5639E6224FB1}" presName="spacing" presStyleCnt="0"/>
      <dgm:spPr/>
    </dgm:pt>
    <dgm:pt modelId="{840D2FF3-905C-4EAB-940C-2E9C44FCBC48}" type="pres">
      <dgm:prSet presAssocID="{F746FD5B-5826-49F9-8E71-EA9AEE6C734A}" presName="linNode" presStyleCnt="0"/>
      <dgm:spPr/>
    </dgm:pt>
    <dgm:pt modelId="{8E5D4D42-BB56-4841-9044-38BD08182E70}" type="pres">
      <dgm:prSet presAssocID="{F746FD5B-5826-49F9-8E71-EA9AEE6C734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D8E907-43EC-4A03-B25C-D171D633996A}" type="pres">
      <dgm:prSet presAssocID="{F746FD5B-5826-49F9-8E71-EA9AEE6C734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E6D4841-9D30-4876-8FB3-5B307FB0C0C9}" srcId="{F746FD5B-5826-49F9-8E71-EA9AEE6C734A}" destId="{48CAB99B-AEF8-4A59-AAC5-E471101830E1}" srcOrd="2" destOrd="0" parTransId="{D010C440-A6F9-4F2A-A5E8-7D9A78F91887}" sibTransId="{94571E31-92A6-41B8-ADC9-933F9053D9D1}"/>
    <dgm:cxn modelId="{09AA544E-D2DA-4FD6-B182-CA7DF6110133}" type="presOf" srcId="{D7741333-39AF-439D-9563-B75EC277C472}" destId="{24D8E907-43EC-4A03-B25C-D171D633996A}" srcOrd="0" destOrd="1" presId="urn:microsoft.com/office/officeart/2005/8/layout/vList6"/>
    <dgm:cxn modelId="{826F28A5-F266-48FB-9F93-76BFE642A5A8}" type="presOf" srcId="{F746FD5B-5826-49F9-8E71-EA9AEE6C734A}" destId="{8E5D4D42-BB56-4841-9044-38BD08182E70}" srcOrd="0" destOrd="0" presId="urn:microsoft.com/office/officeart/2005/8/layout/vList6"/>
    <dgm:cxn modelId="{25448F66-A358-46FA-99F7-36213808FD9E}" srcId="{BE0D5214-5012-4742-BC05-5722E93886BD}" destId="{581A8015-691F-4BE3-AF9F-7EF5D4DF780B}" srcOrd="0" destOrd="0" parTransId="{A76E879D-8842-415B-8440-28ADB699FCBB}" sibTransId="{A5206A02-BEDC-41EB-90E9-60FEBACC3608}"/>
    <dgm:cxn modelId="{17250C6F-46C8-44CA-8F76-22F76BD6208E}" type="presOf" srcId="{A57D34C4-BCAF-413B-B808-26A3D80AB7FD}" destId="{24D8E907-43EC-4A03-B25C-D171D633996A}" srcOrd="0" destOrd="0" presId="urn:microsoft.com/office/officeart/2005/8/layout/vList6"/>
    <dgm:cxn modelId="{4180F9B0-BAB5-4787-BE9C-7F96FE702427}" srcId="{6D015F45-2482-478B-9F74-11674AB8C908}" destId="{F746FD5B-5826-49F9-8E71-EA9AEE6C734A}" srcOrd="1" destOrd="0" parTransId="{D8982FCE-9024-4652-B693-AD050CDF4CEE}" sibTransId="{38C0D8BE-9E0A-4869-8FE7-95589C86B9C4}"/>
    <dgm:cxn modelId="{C496396D-0524-4BB5-85E9-444F21871BEF}" srcId="{F746FD5B-5826-49F9-8E71-EA9AEE6C734A}" destId="{A57D34C4-BCAF-413B-B808-26A3D80AB7FD}" srcOrd="0" destOrd="0" parTransId="{C22B6932-267A-4157-9FAD-B20D260DA6C1}" sibTransId="{2CB8E86A-F9BA-41A4-857D-5687B347832D}"/>
    <dgm:cxn modelId="{0575CED8-0357-4D2A-8F2D-8D8A8BDD2178}" type="presOf" srcId="{A1173B68-E8DF-47C1-8F70-C6B5B995BEBE}" destId="{1B2C5426-23EB-4176-B900-ED3DB8E76BD8}" srcOrd="0" destOrd="1" presId="urn:microsoft.com/office/officeart/2005/8/layout/vList6"/>
    <dgm:cxn modelId="{BEBFC70C-84D8-42E5-8781-E094456BF4A6}" type="presOf" srcId="{581A8015-691F-4BE3-AF9F-7EF5D4DF780B}" destId="{1B2C5426-23EB-4176-B900-ED3DB8E76BD8}" srcOrd="0" destOrd="0" presId="urn:microsoft.com/office/officeart/2005/8/layout/vList6"/>
    <dgm:cxn modelId="{CBF87544-AAB3-4738-8C61-FC2CE7CA3854}" type="presOf" srcId="{48CAB99B-AEF8-4A59-AAC5-E471101830E1}" destId="{24D8E907-43EC-4A03-B25C-D171D633996A}" srcOrd="0" destOrd="2" presId="urn:microsoft.com/office/officeart/2005/8/layout/vList6"/>
    <dgm:cxn modelId="{588CE8F8-FAA5-472B-AB9F-2B545FA33F41}" srcId="{BE0D5214-5012-4742-BC05-5722E93886BD}" destId="{A1173B68-E8DF-47C1-8F70-C6B5B995BEBE}" srcOrd="1" destOrd="0" parTransId="{9925B6AC-B521-4103-A62A-858C4DA6A60E}" sibTransId="{4DEC71AE-9840-4662-AD60-0BA4FC2F1827}"/>
    <dgm:cxn modelId="{777A7078-9A77-4481-97F8-A2BBEB053FA8}" srcId="{F746FD5B-5826-49F9-8E71-EA9AEE6C734A}" destId="{D7741333-39AF-439D-9563-B75EC277C472}" srcOrd="1" destOrd="0" parTransId="{EDCB1956-915D-48A0-B625-0AC27443D53A}" sibTransId="{9BAA0AC5-C963-4C32-AD9E-4FE725D8833D}"/>
    <dgm:cxn modelId="{5D951B98-2886-4F5A-8EFA-AD0542612962}" type="presOf" srcId="{BE0D5214-5012-4742-BC05-5722E93886BD}" destId="{DBDA1026-3097-4507-8FBC-F53499F30AE6}" srcOrd="0" destOrd="0" presId="urn:microsoft.com/office/officeart/2005/8/layout/vList6"/>
    <dgm:cxn modelId="{0F1ADF45-D697-4F9F-BD58-B66FE5DBC5D4}" srcId="{6D015F45-2482-478B-9F74-11674AB8C908}" destId="{BE0D5214-5012-4742-BC05-5722E93886BD}" srcOrd="0" destOrd="0" parTransId="{CD81817B-CBFD-45E7-9E59-61B82D085FDB}" sibTransId="{29A42CD0-29AA-47AB-BF9A-5639E6224FB1}"/>
    <dgm:cxn modelId="{4CE6A0DE-BCB2-4BDD-8AC6-B13B0F4C6BED}" type="presOf" srcId="{6D015F45-2482-478B-9F74-11674AB8C908}" destId="{255B4591-877B-4021-A98F-26A23C68AC8D}" srcOrd="0" destOrd="0" presId="urn:microsoft.com/office/officeart/2005/8/layout/vList6"/>
    <dgm:cxn modelId="{BA36D868-BCD0-47C1-B914-0197398FA53F}" type="presParOf" srcId="{255B4591-877B-4021-A98F-26A23C68AC8D}" destId="{203EF3F0-BE4B-431A-9DBF-819A5B7CDE3D}" srcOrd="0" destOrd="0" presId="urn:microsoft.com/office/officeart/2005/8/layout/vList6"/>
    <dgm:cxn modelId="{483BDBC6-57F4-4552-BCD1-8AB5A153EECF}" type="presParOf" srcId="{203EF3F0-BE4B-431A-9DBF-819A5B7CDE3D}" destId="{DBDA1026-3097-4507-8FBC-F53499F30AE6}" srcOrd="0" destOrd="0" presId="urn:microsoft.com/office/officeart/2005/8/layout/vList6"/>
    <dgm:cxn modelId="{08C80378-BB75-4B22-A449-D487C4C14401}" type="presParOf" srcId="{203EF3F0-BE4B-431A-9DBF-819A5B7CDE3D}" destId="{1B2C5426-23EB-4176-B900-ED3DB8E76BD8}" srcOrd="1" destOrd="0" presId="urn:microsoft.com/office/officeart/2005/8/layout/vList6"/>
    <dgm:cxn modelId="{9DAB92BA-7AF6-44F4-AE8E-1CB31BC79D80}" type="presParOf" srcId="{255B4591-877B-4021-A98F-26A23C68AC8D}" destId="{7F3F164C-2670-4B87-BD64-A8952030E7B7}" srcOrd="1" destOrd="0" presId="urn:microsoft.com/office/officeart/2005/8/layout/vList6"/>
    <dgm:cxn modelId="{0F44E5CD-6728-4D77-B228-699D3B03206A}" type="presParOf" srcId="{255B4591-877B-4021-A98F-26A23C68AC8D}" destId="{840D2FF3-905C-4EAB-940C-2E9C44FCBC48}" srcOrd="2" destOrd="0" presId="urn:microsoft.com/office/officeart/2005/8/layout/vList6"/>
    <dgm:cxn modelId="{CE62B039-DE14-493D-8868-7DC179C06AD4}" type="presParOf" srcId="{840D2FF3-905C-4EAB-940C-2E9C44FCBC48}" destId="{8E5D4D42-BB56-4841-9044-38BD08182E70}" srcOrd="0" destOrd="0" presId="urn:microsoft.com/office/officeart/2005/8/layout/vList6"/>
    <dgm:cxn modelId="{68911F57-5452-4030-8ED9-4700BD77B2B0}" type="presParOf" srcId="{840D2FF3-905C-4EAB-940C-2E9C44FCBC48}" destId="{24D8E907-43EC-4A03-B25C-D171D633996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9D99EA-C78E-42A4-BBB4-032C2DBF1DB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47E6C33-E314-407D-BB6A-3D73F0BF9EC6}">
      <dgm:prSet phldrT="[Tekst]"/>
      <dgm:spPr/>
      <dgm:t>
        <a:bodyPr/>
        <a:lstStyle/>
        <a:p>
          <a:r>
            <a:rPr lang="pl-PL" dirty="0"/>
            <a:t>Kierownik projektu koordynator, naukowcy i szkoleniowiec</a:t>
          </a:r>
        </a:p>
      </dgm:t>
    </dgm:pt>
    <dgm:pt modelId="{97BCCBA8-B8C0-4DA7-AD60-BF63E2AC202E}" type="parTrans" cxnId="{36CCCEDB-4B27-473F-8623-E8061A95B856}">
      <dgm:prSet/>
      <dgm:spPr/>
      <dgm:t>
        <a:bodyPr/>
        <a:lstStyle/>
        <a:p>
          <a:endParaRPr lang="pl-PL"/>
        </a:p>
      </dgm:t>
    </dgm:pt>
    <dgm:pt modelId="{E166B048-D587-44F4-8D82-D16A1337ACC7}" type="sibTrans" cxnId="{36CCCEDB-4B27-473F-8623-E8061A95B856}">
      <dgm:prSet/>
      <dgm:spPr/>
      <dgm:t>
        <a:bodyPr/>
        <a:lstStyle/>
        <a:p>
          <a:endParaRPr lang="pl-PL"/>
        </a:p>
      </dgm:t>
    </dgm:pt>
    <dgm:pt modelId="{38738A17-5440-4373-B06E-8FB3D46A0DBA}">
      <dgm:prSet phldrT="[Tekst]"/>
      <dgm:spPr/>
      <dgm:t>
        <a:bodyPr/>
        <a:lstStyle/>
        <a:p>
          <a:r>
            <a:rPr lang="pl-PL" dirty="0"/>
            <a:t>Koordynator</a:t>
          </a:r>
        </a:p>
        <a:p>
          <a:r>
            <a:rPr lang="pl-PL" dirty="0"/>
            <a:t>szkoleniowcy</a:t>
          </a:r>
        </a:p>
      </dgm:t>
    </dgm:pt>
    <dgm:pt modelId="{9B6303A9-FE6E-4582-9E50-F6498396C983}" type="parTrans" cxnId="{428DF4E2-312B-47CA-AECC-6D4D71E90CF9}">
      <dgm:prSet/>
      <dgm:spPr/>
      <dgm:t>
        <a:bodyPr/>
        <a:lstStyle/>
        <a:p>
          <a:endParaRPr lang="pl-PL"/>
        </a:p>
      </dgm:t>
    </dgm:pt>
    <dgm:pt modelId="{F32EB3E6-A881-4A5D-8552-53CCA0418CE8}" type="sibTrans" cxnId="{428DF4E2-312B-47CA-AECC-6D4D71E90CF9}">
      <dgm:prSet/>
      <dgm:spPr/>
      <dgm:t>
        <a:bodyPr/>
        <a:lstStyle/>
        <a:p>
          <a:endParaRPr lang="pl-PL"/>
        </a:p>
      </dgm:t>
    </dgm:pt>
    <dgm:pt modelId="{E79BE2D3-4827-4E81-862C-AEFBACC591B3}">
      <dgm:prSet phldrT="[Tekst]"/>
      <dgm:spPr/>
      <dgm:t>
        <a:bodyPr/>
        <a:lstStyle/>
        <a:p>
          <a:r>
            <a:rPr lang="pl-PL" dirty="0"/>
            <a:t>Koordynator</a:t>
          </a:r>
        </a:p>
        <a:p>
          <a:r>
            <a:rPr lang="pl-PL" dirty="0"/>
            <a:t>Szkoleniowcy</a:t>
          </a:r>
        </a:p>
      </dgm:t>
    </dgm:pt>
    <dgm:pt modelId="{CFD2AE57-27AC-47A4-B479-442B0C750984}" type="parTrans" cxnId="{AF73110B-1AE3-4BC3-B52A-AD17B180D7F4}">
      <dgm:prSet/>
      <dgm:spPr/>
      <dgm:t>
        <a:bodyPr/>
        <a:lstStyle/>
        <a:p>
          <a:endParaRPr lang="pl-PL"/>
        </a:p>
      </dgm:t>
    </dgm:pt>
    <dgm:pt modelId="{FAF9340B-B769-44BB-B783-26B57223A2DD}" type="sibTrans" cxnId="{AF73110B-1AE3-4BC3-B52A-AD17B180D7F4}">
      <dgm:prSet/>
      <dgm:spPr/>
      <dgm:t>
        <a:bodyPr/>
        <a:lstStyle/>
        <a:p>
          <a:endParaRPr lang="pl-PL"/>
        </a:p>
      </dgm:t>
    </dgm:pt>
    <dgm:pt modelId="{05E8493E-1FF4-4280-B235-886B7244B548}" type="pres">
      <dgm:prSet presAssocID="{479D99EA-C78E-42A4-BBB4-032C2DBF1D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4CC25DB-9140-46A6-A985-E737FACB15B7}" type="pres">
      <dgm:prSet presAssocID="{479D99EA-C78E-42A4-BBB4-032C2DBF1DB6}" presName="bkgdShp" presStyleLbl="alignAccFollowNode1" presStyleIdx="0" presStyleCnt="1"/>
      <dgm:spPr/>
    </dgm:pt>
    <dgm:pt modelId="{EAAF17E6-F6EC-4638-A75A-3C3895089DBE}" type="pres">
      <dgm:prSet presAssocID="{479D99EA-C78E-42A4-BBB4-032C2DBF1DB6}" presName="linComp" presStyleCnt="0"/>
      <dgm:spPr/>
    </dgm:pt>
    <dgm:pt modelId="{8F56B02B-A6FF-44FF-96D0-92B5F636CBF6}" type="pres">
      <dgm:prSet presAssocID="{B47E6C33-E314-407D-BB6A-3D73F0BF9EC6}" presName="compNode" presStyleCnt="0"/>
      <dgm:spPr/>
    </dgm:pt>
    <dgm:pt modelId="{8C437220-A8CF-4159-81E1-80FEEF5042CF}" type="pres">
      <dgm:prSet presAssocID="{B47E6C33-E314-407D-BB6A-3D73F0BF9EC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50B8EE8-9474-4E48-B2A4-11A167A4E8FC}" type="pres">
      <dgm:prSet presAssocID="{B47E6C33-E314-407D-BB6A-3D73F0BF9EC6}" presName="invisiNode" presStyleLbl="node1" presStyleIdx="0" presStyleCnt="3"/>
      <dgm:spPr/>
    </dgm:pt>
    <dgm:pt modelId="{6EDA295C-9E4B-4E9F-9C83-A3543318417E}" type="pres">
      <dgm:prSet presAssocID="{B47E6C33-E314-407D-BB6A-3D73F0BF9EC6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9000" r="-9000"/>
          </a:stretch>
        </a:blipFill>
      </dgm:spPr>
    </dgm:pt>
    <dgm:pt modelId="{CD22CDCB-CC7C-431B-9193-8990DC8789BD}" type="pres">
      <dgm:prSet presAssocID="{E166B048-D587-44F4-8D82-D16A1337ACC7}" presName="sibTrans" presStyleLbl="sibTrans2D1" presStyleIdx="0" presStyleCnt="0"/>
      <dgm:spPr/>
      <dgm:t>
        <a:bodyPr/>
        <a:lstStyle/>
        <a:p>
          <a:endParaRPr lang="pl-PL"/>
        </a:p>
      </dgm:t>
    </dgm:pt>
    <dgm:pt modelId="{C3C15279-ED22-46A0-957D-DE4E8E8F7530}" type="pres">
      <dgm:prSet presAssocID="{38738A17-5440-4373-B06E-8FB3D46A0DBA}" presName="compNode" presStyleCnt="0"/>
      <dgm:spPr/>
    </dgm:pt>
    <dgm:pt modelId="{10C663FA-56FF-4F0E-BCA0-333DF724CFE3}" type="pres">
      <dgm:prSet presAssocID="{38738A17-5440-4373-B06E-8FB3D46A0DB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74F7E5-374D-4341-85E3-4027B350D48B}" type="pres">
      <dgm:prSet presAssocID="{38738A17-5440-4373-B06E-8FB3D46A0DBA}" presName="invisiNode" presStyleLbl="node1" presStyleIdx="1" presStyleCnt="3"/>
      <dgm:spPr/>
    </dgm:pt>
    <dgm:pt modelId="{ACF3A564-A00F-4C3E-B3D9-44893277CCEF}" type="pres">
      <dgm:prSet presAssocID="{38738A17-5440-4373-B06E-8FB3D46A0DBA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13000" r="-13000"/>
          </a:stretch>
        </a:blipFill>
      </dgm:spPr>
    </dgm:pt>
    <dgm:pt modelId="{2FEF8925-B07D-490F-AE6F-A1BE4C15906A}" type="pres">
      <dgm:prSet presAssocID="{F32EB3E6-A881-4A5D-8552-53CCA0418CE8}" presName="sibTrans" presStyleLbl="sibTrans2D1" presStyleIdx="0" presStyleCnt="0"/>
      <dgm:spPr/>
      <dgm:t>
        <a:bodyPr/>
        <a:lstStyle/>
        <a:p>
          <a:endParaRPr lang="pl-PL"/>
        </a:p>
      </dgm:t>
    </dgm:pt>
    <dgm:pt modelId="{98E6EB3B-76ED-4BAB-8339-4CD73B020922}" type="pres">
      <dgm:prSet presAssocID="{E79BE2D3-4827-4E81-862C-AEFBACC591B3}" presName="compNode" presStyleCnt="0"/>
      <dgm:spPr/>
    </dgm:pt>
    <dgm:pt modelId="{B8909D18-A8AC-4DCE-B04D-8EBF122F6684}" type="pres">
      <dgm:prSet presAssocID="{E79BE2D3-4827-4E81-862C-AEFBACC591B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2D65AF-BC01-4F00-8448-CADAE08F2C48}" type="pres">
      <dgm:prSet presAssocID="{E79BE2D3-4827-4E81-862C-AEFBACC591B3}" presName="invisiNode" presStyleLbl="node1" presStyleIdx="2" presStyleCnt="3"/>
      <dgm:spPr/>
    </dgm:pt>
    <dgm:pt modelId="{60F35A72-7F92-4DF3-8218-7C20E75945C1}" type="pres">
      <dgm:prSet presAssocID="{E79BE2D3-4827-4E81-862C-AEFBACC591B3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31000" r="-31000"/>
          </a:stretch>
        </a:blipFill>
      </dgm:spPr>
    </dgm:pt>
  </dgm:ptLst>
  <dgm:cxnLst>
    <dgm:cxn modelId="{A794953B-793A-4174-9B19-888D3602A0E1}" type="presOf" srcId="{E79BE2D3-4827-4E81-862C-AEFBACC591B3}" destId="{B8909D18-A8AC-4DCE-B04D-8EBF122F6684}" srcOrd="0" destOrd="0" presId="urn:microsoft.com/office/officeart/2005/8/layout/pList2"/>
    <dgm:cxn modelId="{8B60601B-FD0B-42C3-A62D-18D858CBD913}" type="presOf" srcId="{E166B048-D587-44F4-8D82-D16A1337ACC7}" destId="{CD22CDCB-CC7C-431B-9193-8990DC8789BD}" srcOrd="0" destOrd="0" presId="urn:microsoft.com/office/officeart/2005/8/layout/pList2"/>
    <dgm:cxn modelId="{28B61E0E-9ED3-48D8-AD9E-5706B5A1B2CA}" type="presOf" srcId="{B47E6C33-E314-407D-BB6A-3D73F0BF9EC6}" destId="{8C437220-A8CF-4159-81E1-80FEEF5042CF}" srcOrd="0" destOrd="0" presId="urn:microsoft.com/office/officeart/2005/8/layout/pList2"/>
    <dgm:cxn modelId="{08F41EF2-22B6-4416-B6A1-EDC9FABA8FEA}" type="presOf" srcId="{F32EB3E6-A881-4A5D-8552-53CCA0418CE8}" destId="{2FEF8925-B07D-490F-AE6F-A1BE4C15906A}" srcOrd="0" destOrd="0" presId="urn:microsoft.com/office/officeart/2005/8/layout/pList2"/>
    <dgm:cxn modelId="{5B67F0D5-30D4-4AED-8AFA-104ED24C39C0}" type="presOf" srcId="{479D99EA-C78E-42A4-BBB4-032C2DBF1DB6}" destId="{05E8493E-1FF4-4280-B235-886B7244B548}" srcOrd="0" destOrd="0" presId="urn:microsoft.com/office/officeart/2005/8/layout/pList2"/>
    <dgm:cxn modelId="{36CCCEDB-4B27-473F-8623-E8061A95B856}" srcId="{479D99EA-C78E-42A4-BBB4-032C2DBF1DB6}" destId="{B47E6C33-E314-407D-BB6A-3D73F0BF9EC6}" srcOrd="0" destOrd="0" parTransId="{97BCCBA8-B8C0-4DA7-AD60-BF63E2AC202E}" sibTransId="{E166B048-D587-44F4-8D82-D16A1337ACC7}"/>
    <dgm:cxn modelId="{AF73110B-1AE3-4BC3-B52A-AD17B180D7F4}" srcId="{479D99EA-C78E-42A4-BBB4-032C2DBF1DB6}" destId="{E79BE2D3-4827-4E81-862C-AEFBACC591B3}" srcOrd="2" destOrd="0" parTransId="{CFD2AE57-27AC-47A4-B479-442B0C750984}" sibTransId="{FAF9340B-B769-44BB-B783-26B57223A2DD}"/>
    <dgm:cxn modelId="{428DF4E2-312B-47CA-AECC-6D4D71E90CF9}" srcId="{479D99EA-C78E-42A4-BBB4-032C2DBF1DB6}" destId="{38738A17-5440-4373-B06E-8FB3D46A0DBA}" srcOrd="1" destOrd="0" parTransId="{9B6303A9-FE6E-4582-9E50-F6498396C983}" sibTransId="{F32EB3E6-A881-4A5D-8552-53CCA0418CE8}"/>
    <dgm:cxn modelId="{FEFBFE6F-CFF8-4A2C-9167-E21E1AD5D374}" type="presOf" srcId="{38738A17-5440-4373-B06E-8FB3D46A0DBA}" destId="{10C663FA-56FF-4F0E-BCA0-333DF724CFE3}" srcOrd="0" destOrd="0" presId="urn:microsoft.com/office/officeart/2005/8/layout/pList2"/>
    <dgm:cxn modelId="{C7B1CCF7-76ED-44BB-9FA1-DA6918CBD0FB}" type="presParOf" srcId="{05E8493E-1FF4-4280-B235-886B7244B548}" destId="{44CC25DB-9140-46A6-A985-E737FACB15B7}" srcOrd="0" destOrd="0" presId="urn:microsoft.com/office/officeart/2005/8/layout/pList2"/>
    <dgm:cxn modelId="{CF9DFA49-6AD4-4339-AD85-4D7E4CFB9B7C}" type="presParOf" srcId="{05E8493E-1FF4-4280-B235-886B7244B548}" destId="{EAAF17E6-F6EC-4638-A75A-3C3895089DBE}" srcOrd="1" destOrd="0" presId="urn:microsoft.com/office/officeart/2005/8/layout/pList2"/>
    <dgm:cxn modelId="{F2C560DB-F98C-4734-965E-BF441746C941}" type="presParOf" srcId="{EAAF17E6-F6EC-4638-A75A-3C3895089DBE}" destId="{8F56B02B-A6FF-44FF-96D0-92B5F636CBF6}" srcOrd="0" destOrd="0" presId="urn:microsoft.com/office/officeart/2005/8/layout/pList2"/>
    <dgm:cxn modelId="{FEB64ECF-6BE9-451F-BF61-2323D09DD69B}" type="presParOf" srcId="{8F56B02B-A6FF-44FF-96D0-92B5F636CBF6}" destId="{8C437220-A8CF-4159-81E1-80FEEF5042CF}" srcOrd="0" destOrd="0" presId="urn:microsoft.com/office/officeart/2005/8/layout/pList2"/>
    <dgm:cxn modelId="{8A059A08-F3F2-4994-BA08-AB93C8126471}" type="presParOf" srcId="{8F56B02B-A6FF-44FF-96D0-92B5F636CBF6}" destId="{C50B8EE8-9474-4E48-B2A4-11A167A4E8FC}" srcOrd="1" destOrd="0" presId="urn:microsoft.com/office/officeart/2005/8/layout/pList2"/>
    <dgm:cxn modelId="{3C122251-42ED-4F19-A1BF-D91FEEFCD6C6}" type="presParOf" srcId="{8F56B02B-A6FF-44FF-96D0-92B5F636CBF6}" destId="{6EDA295C-9E4B-4E9F-9C83-A3543318417E}" srcOrd="2" destOrd="0" presId="urn:microsoft.com/office/officeart/2005/8/layout/pList2"/>
    <dgm:cxn modelId="{54CDD807-9363-4FFE-AC91-DF9043BFF183}" type="presParOf" srcId="{EAAF17E6-F6EC-4638-A75A-3C3895089DBE}" destId="{CD22CDCB-CC7C-431B-9193-8990DC8789BD}" srcOrd="1" destOrd="0" presId="urn:microsoft.com/office/officeart/2005/8/layout/pList2"/>
    <dgm:cxn modelId="{C62F4530-28D3-4776-9B4B-4E5D4347DC99}" type="presParOf" srcId="{EAAF17E6-F6EC-4638-A75A-3C3895089DBE}" destId="{C3C15279-ED22-46A0-957D-DE4E8E8F7530}" srcOrd="2" destOrd="0" presId="urn:microsoft.com/office/officeart/2005/8/layout/pList2"/>
    <dgm:cxn modelId="{97B37540-DE9C-4BB0-AD41-2FF4962A54E2}" type="presParOf" srcId="{C3C15279-ED22-46A0-957D-DE4E8E8F7530}" destId="{10C663FA-56FF-4F0E-BCA0-333DF724CFE3}" srcOrd="0" destOrd="0" presId="urn:microsoft.com/office/officeart/2005/8/layout/pList2"/>
    <dgm:cxn modelId="{98215C70-23D4-4B8F-83DA-D2D5351B8AA2}" type="presParOf" srcId="{C3C15279-ED22-46A0-957D-DE4E8E8F7530}" destId="{AA74F7E5-374D-4341-85E3-4027B350D48B}" srcOrd="1" destOrd="0" presId="urn:microsoft.com/office/officeart/2005/8/layout/pList2"/>
    <dgm:cxn modelId="{2DE26509-A322-4D91-8D30-4BB1A45AA404}" type="presParOf" srcId="{C3C15279-ED22-46A0-957D-DE4E8E8F7530}" destId="{ACF3A564-A00F-4C3E-B3D9-44893277CCEF}" srcOrd="2" destOrd="0" presId="urn:microsoft.com/office/officeart/2005/8/layout/pList2"/>
    <dgm:cxn modelId="{344F2241-E6E0-4FAA-9A56-4673A630F874}" type="presParOf" srcId="{EAAF17E6-F6EC-4638-A75A-3C3895089DBE}" destId="{2FEF8925-B07D-490F-AE6F-A1BE4C15906A}" srcOrd="3" destOrd="0" presId="urn:microsoft.com/office/officeart/2005/8/layout/pList2"/>
    <dgm:cxn modelId="{62C5DF18-C6F9-49F0-A8DE-08A00A892A05}" type="presParOf" srcId="{EAAF17E6-F6EC-4638-A75A-3C3895089DBE}" destId="{98E6EB3B-76ED-4BAB-8339-4CD73B020922}" srcOrd="4" destOrd="0" presId="urn:microsoft.com/office/officeart/2005/8/layout/pList2"/>
    <dgm:cxn modelId="{7EC4F9F0-6F37-4508-B34A-4A5AD2B6DDB4}" type="presParOf" srcId="{98E6EB3B-76ED-4BAB-8339-4CD73B020922}" destId="{B8909D18-A8AC-4DCE-B04D-8EBF122F6684}" srcOrd="0" destOrd="0" presId="urn:microsoft.com/office/officeart/2005/8/layout/pList2"/>
    <dgm:cxn modelId="{F7795067-D8A1-465C-9905-97FED762FBCA}" type="presParOf" srcId="{98E6EB3B-76ED-4BAB-8339-4CD73B020922}" destId="{E82D65AF-BC01-4F00-8448-CADAE08F2C48}" srcOrd="1" destOrd="0" presId="urn:microsoft.com/office/officeart/2005/8/layout/pList2"/>
    <dgm:cxn modelId="{E8EB60AE-B7EB-4167-8048-320074890870}" type="presParOf" srcId="{98E6EB3B-76ED-4BAB-8339-4CD73B020922}" destId="{60F35A72-7F92-4DF3-8218-7C20E75945C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C5426-23EB-4176-B900-ED3DB8E76BD8}">
      <dsp:nvSpPr>
        <dsp:cNvPr id="0" name=""/>
        <dsp:cNvSpPr/>
      </dsp:nvSpPr>
      <dsp:spPr>
        <a:xfrm>
          <a:off x="4736406" y="347"/>
          <a:ext cx="7104610" cy="13541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/>
            <a:t>podnoszenie świadomości potrzeby transformacji energetycznej przedsiębiorstw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/>
            <a:t>informowanie polskich i niemieckich przedsiębiorców o strategii Europejskiego Zielonego Ładu i jej wymagań w celu osiągnięcia neutralności klimatycznej</a:t>
          </a:r>
        </a:p>
      </dsp:txBody>
      <dsp:txXfrm>
        <a:off x="4736406" y="169622"/>
        <a:ext cx="6596786" cy="1015648"/>
      </dsp:txXfrm>
    </dsp:sp>
    <dsp:sp modelId="{DBDA1026-3097-4507-8FBC-F53499F30AE6}">
      <dsp:nvSpPr>
        <dsp:cNvPr id="0" name=""/>
        <dsp:cNvSpPr/>
      </dsp:nvSpPr>
      <dsp:spPr>
        <a:xfrm>
          <a:off x="0" y="0"/>
          <a:ext cx="4736406" cy="13541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/>
            <a:t>Wiedza</a:t>
          </a:r>
        </a:p>
      </dsp:txBody>
      <dsp:txXfrm>
        <a:off x="66106" y="66106"/>
        <a:ext cx="4604194" cy="1221986"/>
      </dsp:txXfrm>
    </dsp:sp>
    <dsp:sp modelId="{24D8E907-43EC-4A03-B25C-D171D633996A}">
      <dsp:nvSpPr>
        <dsp:cNvPr id="0" name=""/>
        <dsp:cNvSpPr/>
      </dsp:nvSpPr>
      <dsp:spPr>
        <a:xfrm>
          <a:off x="4736406" y="1489965"/>
          <a:ext cx="7104610" cy="13541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/>
            <a:t>szkolenia praktyczne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/>
            <a:t>coaching klimatyczny – wsparcie doradców klimatycznych przy wprowadzaniu wdrożeń wynikających z wymagań Zielonego Ładu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/>
            <a:t> oferta materiałów informacyjnych m.in. na platformie kompetencji (transfer wiedzy)</a:t>
          </a:r>
        </a:p>
      </dsp:txBody>
      <dsp:txXfrm>
        <a:off x="4736406" y="1659240"/>
        <a:ext cx="6596786" cy="1015648"/>
      </dsp:txXfrm>
    </dsp:sp>
    <dsp:sp modelId="{8E5D4D42-BB56-4841-9044-38BD08182E70}">
      <dsp:nvSpPr>
        <dsp:cNvPr id="0" name=""/>
        <dsp:cNvSpPr/>
      </dsp:nvSpPr>
      <dsp:spPr>
        <a:xfrm>
          <a:off x="0" y="1489965"/>
          <a:ext cx="4736406" cy="13541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/>
            <a:t>Kompetencje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/>
            <a:t>i umiejętności praktyczne</a:t>
          </a:r>
        </a:p>
      </dsp:txBody>
      <dsp:txXfrm>
        <a:off x="66106" y="1556071"/>
        <a:ext cx="4604194" cy="1221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C25DB-9140-46A6-A985-E737FACB15B7}">
      <dsp:nvSpPr>
        <dsp:cNvPr id="0" name=""/>
        <dsp:cNvSpPr/>
      </dsp:nvSpPr>
      <dsp:spPr>
        <a:xfrm>
          <a:off x="0" y="0"/>
          <a:ext cx="10855036" cy="197669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A295C-9E4B-4E9F-9C83-A3543318417E}">
      <dsp:nvSpPr>
        <dsp:cNvPr id="0" name=""/>
        <dsp:cNvSpPr/>
      </dsp:nvSpPr>
      <dsp:spPr>
        <a:xfrm>
          <a:off x="325651" y="263559"/>
          <a:ext cx="3188666" cy="14495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37220-A8CF-4159-81E1-80FEEF5042CF}">
      <dsp:nvSpPr>
        <dsp:cNvPr id="0" name=""/>
        <dsp:cNvSpPr/>
      </dsp:nvSpPr>
      <dsp:spPr>
        <a:xfrm rot="10800000">
          <a:off x="325651" y="1976697"/>
          <a:ext cx="3188666" cy="241596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/>
            <a:t>Kierownik projektu koordynator, naukowcy i szkoleniowiec</a:t>
          </a:r>
        </a:p>
      </dsp:txBody>
      <dsp:txXfrm rot="10800000">
        <a:off x="399950" y="1976697"/>
        <a:ext cx="3040068" cy="2341664"/>
      </dsp:txXfrm>
    </dsp:sp>
    <dsp:sp modelId="{ACF3A564-A00F-4C3E-B3D9-44893277CCEF}">
      <dsp:nvSpPr>
        <dsp:cNvPr id="0" name=""/>
        <dsp:cNvSpPr/>
      </dsp:nvSpPr>
      <dsp:spPr>
        <a:xfrm>
          <a:off x="3833184" y="263559"/>
          <a:ext cx="3188666" cy="14495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663FA-56FF-4F0E-BCA0-333DF724CFE3}">
      <dsp:nvSpPr>
        <dsp:cNvPr id="0" name=""/>
        <dsp:cNvSpPr/>
      </dsp:nvSpPr>
      <dsp:spPr>
        <a:xfrm rot="10800000">
          <a:off x="3833184" y="1976697"/>
          <a:ext cx="3188666" cy="241596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/>
            <a:t>Koordynator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/>
            <a:t>szkoleniowcy</a:t>
          </a:r>
        </a:p>
      </dsp:txBody>
      <dsp:txXfrm rot="10800000">
        <a:off x="3907483" y="1976697"/>
        <a:ext cx="3040068" cy="2341664"/>
      </dsp:txXfrm>
    </dsp:sp>
    <dsp:sp modelId="{60F35A72-7F92-4DF3-8218-7C20E75945C1}">
      <dsp:nvSpPr>
        <dsp:cNvPr id="0" name=""/>
        <dsp:cNvSpPr/>
      </dsp:nvSpPr>
      <dsp:spPr>
        <a:xfrm>
          <a:off x="7340718" y="263559"/>
          <a:ext cx="3188666" cy="14495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31000" r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09D18-A8AC-4DCE-B04D-8EBF122F6684}">
      <dsp:nvSpPr>
        <dsp:cNvPr id="0" name=""/>
        <dsp:cNvSpPr/>
      </dsp:nvSpPr>
      <dsp:spPr>
        <a:xfrm rot="10800000">
          <a:off x="7340718" y="1976697"/>
          <a:ext cx="3188666" cy="241596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/>
            <a:t>Koordynator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/>
            <a:t>Szkoleniowcy</a:t>
          </a:r>
        </a:p>
      </dsp:txBody>
      <dsp:txXfrm rot="10800000">
        <a:off x="7415017" y="1976697"/>
        <a:ext cx="3040068" cy="2341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278D-6001-4EDE-A752-5CCBB51DFE9A}" type="datetime1">
              <a:rPr lang="pl-PL" smtClean="0"/>
              <a:t>03.02.2025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A2FE-42CC-4C90-B298-21F7626C049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DE4D-F326-4960-966A-92D710683723}" type="datetime1">
              <a:rPr lang="pl-PL" smtClean="0"/>
              <a:t>03.02.2025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A2FE-42CC-4C90-B298-21F7626C049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4F96-B08E-42FE-92BF-3B8935896E24}" type="datetime1">
              <a:rPr lang="pl-PL" smtClean="0"/>
              <a:t>03.02.2025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A2FE-42CC-4C90-B298-21F7626C049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D9D9-B8CE-45DD-8750-6D63EAAEDB32}" type="datetime1">
              <a:rPr lang="pl-PL" smtClean="0"/>
              <a:t>03.02.2025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A2FE-42CC-4C90-B298-21F7626C049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FCB6-CF56-47AA-95C4-8E0E863CB24F}" type="datetime1">
              <a:rPr lang="pl-PL" smtClean="0"/>
              <a:t>03.02.2025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A2FE-42CC-4C90-B298-21F7626C049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6F73-1FF0-411C-B055-58A370394791}" type="datetime1">
              <a:rPr lang="pl-PL" smtClean="0"/>
              <a:t>03.02.2025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A2FE-42CC-4C90-B298-21F7626C049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BB63-EF83-4933-ADDE-43E4F23CF80F}" type="datetime1">
              <a:rPr lang="pl-PL" smtClean="0"/>
              <a:t>03.02.2025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A2FE-42CC-4C90-B298-21F7626C049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EB52-1A34-4928-8A8F-AABA92C25B01}" type="datetime1">
              <a:rPr lang="pl-PL" smtClean="0"/>
              <a:t>03.02.2025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A2FE-42CC-4C90-B298-21F7626C049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A3D6-B9C9-4109-BD93-73567C269325}" type="datetime1">
              <a:rPr lang="pl-PL" smtClean="0"/>
              <a:t>03.02.2025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A2FE-42CC-4C90-B298-21F7626C049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9ADB-D909-4C48-83AA-951774CFD13B}" type="datetime1">
              <a:rPr lang="pl-PL" smtClean="0"/>
              <a:t>03.02.2025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A2FE-42CC-4C90-B298-21F7626C049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8CDA9-8495-4D7D-A204-AF7EBC607F41}" type="datetime1">
              <a:rPr lang="pl-PL" smtClean="0"/>
              <a:t>03.02.2025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A2FE-42CC-4C90-B298-21F7626C049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B8CB7-2C47-4D62-8652-03E56E7A5378}" type="datetime1">
              <a:rPr lang="pl-PL" smtClean="0"/>
              <a:t>03.02.2025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BA2FE-42CC-4C90-B298-21F7626C049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Wiatrak i panele słoneczn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4" b="9134"/>
          <a:stretch/>
        </p:blipFill>
        <p:spPr>
          <a:xfrm>
            <a:off x="-21430" y="1278081"/>
            <a:ext cx="12188952" cy="4468092"/>
          </a:xfrm>
          <a:prstGeom prst="rect">
            <a:avLst/>
          </a:prstGeom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8991" y="1278081"/>
            <a:ext cx="11744009" cy="22065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pl-PL" sz="4800" dirty="0">
                <a:solidFill>
                  <a:srgbClr val="FFFFFF"/>
                </a:solidFill>
              </a:rPr>
              <a:t/>
            </a:r>
            <a:br>
              <a:rPr lang="pl-PL" sz="4800" dirty="0">
                <a:solidFill>
                  <a:srgbClr val="FFFFFF"/>
                </a:solidFill>
              </a:rPr>
            </a:br>
            <a:r>
              <a:rPr lang="pl-PL" sz="4800" dirty="0">
                <a:solidFill>
                  <a:srgbClr val="FFFFFF"/>
                </a:solidFill>
              </a:rPr>
              <a:t/>
            </a:r>
            <a:br>
              <a:rPr lang="pl-PL" sz="4800" dirty="0">
                <a:solidFill>
                  <a:srgbClr val="FFFFFF"/>
                </a:solidFill>
              </a:rPr>
            </a:br>
            <a:r>
              <a:rPr lang="pl-PL" sz="4800" dirty="0">
                <a:solidFill>
                  <a:srgbClr val="FFFFFF"/>
                </a:solidFill>
              </a:rPr>
              <a:t>POLSMA i jej wsparcie dla przedsiębiorców Euroregionu Pomerania przy wdrażaniu </a:t>
            </a:r>
            <a:br>
              <a:rPr lang="pl-PL" sz="4800" dirty="0">
                <a:solidFill>
                  <a:srgbClr val="FFFFFF"/>
                </a:solidFill>
              </a:rPr>
            </a:br>
            <a:r>
              <a:rPr lang="pl-PL" sz="4800" dirty="0">
                <a:solidFill>
                  <a:srgbClr val="FFFFFF"/>
                </a:solidFill>
              </a:rPr>
              <a:t>Zielonego Ładu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18382" y="3695843"/>
            <a:ext cx="12210381" cy="31621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 fontAlgn="auto">
              <a:spcBef>
                <a:spcPts val="400"/>
              </a:spcBef>
            </a:pPr>
            <a:endParaRPr lang="pl-PL" sz="2000" dirty="0">
              <a:solidFill>
                <a:srgbClr val="FFFFFF"/>
              </a:solidFill>
            </a:endParaRPr>
          </a:p>
          <a:p>
            <a:pPr fontAlgn="auto">
              <a:spcBef>
                <a:spcPts val="400"/>
              </a:spcBef>
            </a:pPr>
            <a:r>
              <a:rPr lang="pl-PL" sz="2000" dirty="0">
                <a:solidFill>
                  <a:srgbClr val="FFFFFF"/>
                </a:solidFill>
              </a:rPr>
              <a:t>dr hab. inż. Irena Łącka, prof. ZUT</a:t>
            </a:r>
          </a:p>
          <a:p>
            <a:pPr fontAlgn="auto">
              <a:spcBef>
                <a:spcPts val="400"/>
              </a:spcBef>
            </a:pPr>
            <a:r>
              <a:rPr lang="pl-PL" sz="2000" dirty="0">
                <a:solidFill>
                  <a:srgbClr val="FFFFFF"/>
                </a:solidFill>
              </a:rPr>
              <a:t>Katedra Ekonomii, Finansów i Rachunkowości </a:t>
            </a:r>
          </a:p>
          <a:p>
            <a:pPr fontAlgn="auto">
              <a:spcBef>
                <a:spcPts val="400"/>
              </a:spcBef>
            </a:pPr>
            <a:endParaRPr lang="pl-PL" sz="2000" dirty="0">
              <a:solidFill>
                <a:srgbClr val="FFFFFF"/>
              </a:solidFill>
            </a:endParaRPr>
          </a:p>
          <a:p>
            <a:r>
              <a:rPr lang="pl-PL" dirty="0">
                <a:solidFill>
                  <a:srgbClr val="FFFFFF"/>
                </a:solidFill>
              </a:rPr>
              <a:t>Zachodniopomorski Uniwersytet Technologiczny w Szczecinie</a:t>
            </a:r>
          </a:p>
          <a:p>
            <a:endParaRPr lang="pl-PL" dirty="0">
              <a:solidFill>
                <a:srgbClr val="FFFFFF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rgbClr val="002060"/>
                </a:solidFill>
              </a:rPr>
              <a:t>Gala Rankingu Gmin Województwa Zachodniopomorskiego</a:t>
            </a:r>
          </a:p>
          <a:p>
            <a:r>
              <a:rPr lang="pl-PL" dirty="0">
                <a:solidFill>
                  <a:srgbClr val="002060"/>
                </a:solidFill>
              </a:rPr>
              <a:t>Szczecin, 2.12.2024 r. 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D88C00D1-FADD-1DB1-0E5A-F3DD8A6FF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536" y="0"/>
            <a:ext cx="7595755" cy="1066892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4443DFD-CDAB-DCBE-7F07-E34BB480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A2FE-42CC-4C90-B298-21F7626C049C}" type="slidenum">
              <a:rPr lang="pl-PL" smtClean="0"/>
              <a:t>1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41BDA0AE-5DD3-211F-CE9F-5A6A40D1E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8" y="5746173"/>
            <a:ext cx="2603218" cy="101202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278B188D-1783-1A66-4942-D7A82A2EC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7292" y="5743618"/>
            <a:ext cx="2371436" cy="10771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37D5631-6947-0E38-34C9-AF57A2699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xmlns="" id="{74B0B678-CD10-4371-96E5-2706F4579F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A9270323-9616-4384-857D-E86B78272E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8A3838D5-9565-4601-BAC3-D1B5BDB803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3349A4B8-3246-4579-922E-FE1155C7F0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CBC4F608-B4B8-48C3-9572-C0F061B1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C085648-E626-A1C3-D5EF-809B0CCDB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66" y="1248989"/>
            <a:ext cx="4889862" cy="2094602"/>
          </a:xfrm>
        </p:spPr>
        <p:txBody>
          <a:bodyPr anchor="b">
            <a:noAutofit/>
          </a:bodyPr>
          <a:lstStyle/>
          <a:p>
            <a:r>
              <a:rPr lang="pl-PL" sz="2500" dirty="0">
                <a:solidFill>
                  <a:srgbClr val="0070C0"/>
                </a:solidFill>
              </a:rPr>
              <a:t>Działania szkoleniowe – </a:t>
            </a:r>
            <a:r>
              <a:rPr lang="pl-PL" sz="2500" dirty="0" smtClean="0">
                <a:solidFill>
                  <a:srgbClr val="0070C0"/>
                </a:solidFill>
              </a:rPr>
              <a:t>pakiet 110 </a:t>
            </a:r>
            <a:r>
              <a:rPr lang="pl-PL" sz="2500" dirty="0">
                <a:solidFill>
                  <a:srgbClr val="0070C0"/>
                </a:solidFill>
              </a:rPr>
              <a:t>h </a:t>
            </a:r>
            <a:r>
              <a:rPr lang="pl-PL" sz="2500" dirty="0" smtClean="0">
                <a:solidFill>
                  <a:srgbClr val="0070C0"/>
                </a:solidFill>
              </a:rPr>
              <a:t>szkoleń dla uczestnika </a:t>
            </a:r>
            <a:r>
              <a:rPr lang="pl-PL" sz="2500" dirty="0">
                <a:solidFill>
                  <a:srgbClr val="0070C0"/>
                </a:solidFill>
              </a:rPr>
              <a:t>(dla doradców klimatycznych i dla przedsiębiorców</a:t>
            </a:r>
            <a:r>
              <a:rPr lang="pl-PL" sz="2500" dirty="0" smtClean="0">
                <a:solidFill>
                  <a:srgbClr val="0070C0"/>
                </a:solidFill>
              </a:rPr>
              <a:t>) złożonych z 5 bloków tematycznych 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D6966A8D-D44F-CDA1-C48C-16BF13184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31" y="3578855"/>
            <a:ext cx="4389120" cy="2374441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1382A32C-5B0C-4B1C-A074-76C6DBCC9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957331" y="2188548"/>
            <a:ext cx="5041025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 descr="Obraz zawierający tekst, zrzut ekranu, Czcionka, Jaskrawoniebieski&#10;&#10;Opis wygenerowany automatycznie">
            <a:extLst>
              <a:ext uri="{FF2B5EF4-FFF2-40B4-BE49-F238E27FC236}">
                <a16:creationId xmlns:a16="http://schemas.microsoft.com/office/drawing/2014/main" xmlns="" id="{040454B7-B707-D785-7D90-E499D6967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308" y="366325"/>
            <a:ext cx="4389120" cy="952591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31388C6-126E-E5B9-D6DE-267F81DCD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9532" y="282633"/>
            <a:ext cx="6724686" cy="5857966"/>
          </a:xfrm>
        </p:spPr>
        <p:txBody>
          <a:bodyPr anchor="ctr">
            <a:noAutofit/>
          </a:bodyPr>
          <a:lstStyle/>
          <a:p>
            <a:pPr>
              <a:buClr>
                <a:schemeClr val="accent1"/>
              </a:buClr>
            </a:pPr>
            <a:r>
              <a:rPr lang="pl-PL" sz="2000" dirty="0"/>
              <a:t>Program szkoleń – 5 bloków tematycznych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pl-PL" sz="2000" dirty="0"/>
              <a:t>Europejski Zielony Ład i instrumenty tworzenia zielonych kompetencji, tworzenie kompetencji środowiskowych w firmach i wdrażanie rozwiązań przyjaznych dla środowiska 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pl-PL" sz="2000" dirty="0"/>
              <a:t>Szkolenia w zakresie komunikacji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pl-PL" sz="2000" dirty="0"/>
              <a:t>Zarządzenie systemem energii, systemy </a:t>
            </a:r>
            <a:r>
              <a:rPr lang="pl-PL" sz="2000"/>
              <a:t>zarządzania energią wg norm ISO, </a:t>
            </a:r>
            <a:r>
              <a:rPr lang="pl-PL" sz="2000" dirty="0"/>
              <a:t>audyt energetyczny, </a:t>
            </a:r>
            <a:r>
              <a:rPr lang="pl-PL" sz="2000" dirty="0" err="1"/>
              <a:t>ekobilans</a:t>
            </a:r>
            <a:r>
              <a:rPr lang="pl-PL" sz="2000" dirty="0"/>
              <a:t> (z użyciem </a:t>
            </a:r>
            <a:r>
              <a:rPr lang="pl-PL" sz="2000" dirty="0" err="1"/>
              <a:t>EkoPro</a:t>
            </a:r>
            <a:r>
              <a:rPr lang="pl-PL" sz="2000" dirty="0"/>
              <a:t>), wykorzystanie odnawialnych źródeł energii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pl-PL" sz="2000" dirty="0"/>
              <a:t>Systemy zarządzania budynkiem w budynkach zeroemisyjnych, systemy zarządzania budynkiem - nowoczesne rozwiązania i ich implementacja w budynkach zeroemisyjnych, sytuacja prawna, normalizacja i dyrektywy Unii Europejskiej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pl-PL" sz="2000" dirty="0" err="1"/>
              <a:t>Ecocockpit</a:t>
            </a:r>
            <a:r>
              <a:rPr lang="pl-PL" sz="2000" dirty="0"/>
              <a:t> – wprowadzenie do bilansowania CO2, śladu węglowego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pl-PL" sz="2000" dirty="0"/>
              <a:t> 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208CE9EC-1F5A-D63A-B081-64CED3215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59BA2FE-42CC-4C90-B298-21F7626C049C}" type="slidenum">
              <a:rPr lang="pl-PL" smtClean="0"/>
              <a:pPr>
                <a:spcAft>
                  <a:spcPts val="600"/>
                </a:spcAft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4641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35615AE-6130-29FB-2286-FDA9FD15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03200"/>
            <a:ext cx="7315200" cy="83127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>
                <a:solidFill>
                  <a:srgbClr val="0070C0"/>
                </a:solidFill>
              </a:rPr>
              <a:t>Planowane rezultaty  projektu POLSMA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FDB34D5-85F1-0554-C36D-9AA86E236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10" y="1209964"/>
            <a:ext cx="11711824" cy="4967000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</a:pPr>
            <a:r>
              <a:rPr lang="pl-PL" sz="2000" dirty="0"/>
              <a:t>Uzyskanie nowej wiedzy - wyniki badań ankietowych i wywiadów jakościowych</a:t>
            </a:r>
          </a:p>
          <a:p>
            <a:pPr>
              <a:buClr>
                <a:srgbClr val="0070C0"/>
              </a:buClr>
            </a:pPr>
            <a:r>
              <a:rPr lang="pl-PL" sz="2000" dirty="0"/>
              <a:t>Działania informacyjne wobec MŚP </a:t>
            </a:r>
          </a:p>
          <a:p>
            <a:pPr>
              <a:buClr>
                <a:srgbClr val="0070C0"/>
              </a:buClr>
            </a:pPr>
            <a:r>
              <a:rPr lang="pl-PL" sz="2000" dirty="0"/>
              <a:t>Forum wymiany myśli, doświadczeń i dobrych praktyk - Polsko-Niemieckie Konferencje Energetyczne i inne spotkania branżowe</a:t>
            </a:r>
          </a:p>
          <a:p>
            <a:pPr>
              <a:buClr>
                <a:srgbClr val="0070C0"/>
              </a:buClr>
            </a:pPr>
            <a:r>
              <a:rPr lang="pl-PL" sz="2000" dirty="0"/>
              <a:t>Przygotowanie kompetencyjne doradców klimatycznych</a:t>
            </a:r>
          </a:p>
          <a:p>
            <a:pPr>
              <a:buClr>
                <a:srgbClr val="0070C0"/>
              </a:buClr>
            </a:pPr>
            <a:r>
              <a:rPr lang="pl-PL" sz="2000" dirty="0"/>
              <a:t>Podniesienie świadomości przedsiębiorców z MŚP w Euroregionie Pomerania i Pro Europa </a:t>
            </a:r>
            <a:r>
              <a:rPr lang="pl-PL" sz="2000" dirty="0" err="1"/>
              <a:t>Viadrina</a:t>
            </a:r>
            <a:r>
              <a:rPr lang="pl-PL" sz="2000" dirty="0"/>
              <a:t> w zakresie bilansowania śladu węglowego </a:t>
            </a:r>
          </a:p>
          <a:p>
            <a:pPr>
              <a:buClr>
                <a:srgbClr val="0070C0"/>
              </a:buClr>
            </a:pPr>
            <a:r>
              <a:rPr lang="pl-PL" sz="2000" dirty="0"/>
              <a:t>Zapewnienie kwalifikacji specjalistom i kadrze kierowniczej w przedsiębiorstwach Euroregionu Pomerania</a:t>
            </a:r>
          </a:p>
          <a:p>
            <a:pPr>
              <a:buClr>
                <a:srgbClr val="0070C0"/>
              </a:buClr>
            </a:pPr>
            <a:r>
              <a:rPr lang="pl-PL" sz="2000" dirty="0"/>
              <a:t>Stworzenie szerokiej społeczności dobrych praktyk, wspieranie procesów uczenia się, rozwój i wdrażanie wspólnego transferu wiedzy w regionie przygranicznym</a:t>
            </a:r>
          </a:p>
          <a:p>
            <a:pPr>
              <a:buClr>
                <a:srgbClr val="0070C0"/>
              </a:buClr>
            </a:pPr>
            <a:r>
              <a:rPr lang="pl-PL" sz="2000" dirty="0"/>
              <a:t>Opracowanie i dostosowanie zaleceń dotyczących działań mających na celu ograniczenie emisji CO2</a:t>
            </a:r>
          </a:p>
          <a:p>
            <a:pPr>
              <a:buClr>
                <a:srgbClr val="0070C0"/>
              </a:buClr>
            </a:pPr>
            <a:r>
              <a:rPr lang="pl-PL" sz="2000" dirty="0"/>
              <a:t>Szkolenia kwalifikacyjne dla ekspertów i kadry kierowniczej z zakresu systematycznego bilansowania CO2</a:t>
            </a:r>
          </a:p>
          <a:p>
            <a:pPr>
              <a:buClr>
                <a:srgbClr val="0070C0"/>
              </a:buClr>
            </a:pPr>
            <a:r>
              <a:rPr lang="pl-PL" sz="2000" dirty="0"/>
              <a:t>Coaching klimatyczny w zakresie zaleceń dotyczących działań mających na celu zmniejszenie śladu węglowego</a:t>
            </a:r>
          </a:p>
          <a:p>
            <a:pPr>
              <a:buClr>
                <a:srgbClr val="0070C0"/>
              </a:buClr>
            </a:pPr>
            <a:r>
              <a:rPr lang="pl-PL" sz="2000" dirty="0"/>
              <a:t>Oferty kwalifikacyjne dotyczące wdrożenia ulepszeń</a:t>
            </a:r>
          </a:p>
          <a:p>
            <a:pPr>
              <a:buClr>
                <a:srgbClr val="0070C0"/>
              </a:buClr>
            </a:pPr>
            <a:r>
              <a:rPr lang="pl-PL" sz="2000" dirty="0"/>
              <a:t>Platforma Kompetencyjna Zielonego Ładu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487F1E5F-D342-2A30-C64E-A2D01086F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A2FE-42CC-4C90-B298-21F7626C049C}" type="slidenum">
              <a:rPr lang="pl-PL" smtClean="0"/>
              <a:t>11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0F438EE-B368-A290-E125-E302BE526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1" y="136525"/>
            <a:ext cx="4525932" cy="89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77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Turbiny wiatrowe w polu">
            <a:extLst>
              <a:ext uri="{FF2B5EF4-FFF2-40B4-BE49-F238E27FC236}">
                <a16:creationId xmlns:a16="http://schemas.microsoft.com/office/drawing/2014/main" xmlns="" id="{FD1BE2FB-71FF-1EF1-DDA4-71A691C318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4159CE14-1F3F-36D8-9977-71A6B001E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864" y="408466"/>
            <a:ext cx="7626699" cy="1072989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xmlns="" id="{75230D08-0FF9-6889-33C9-A4759FEA1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9BA2FE-42CC-4C90-B298-21F7626C049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4294967295"/>
          </p:nvPr>
        </p:nvSpPr>
        <p:spPr>
          <a:xfrm>
            <a:off x="4762919" y="2601119"/>
            <a:ext cx="4913644" cy="1655762"/>
          </a:xfrm>
        </p:spPr>
        <p:txBody>
          <a:bodyPr>
            <a:normAutofit fontScale="35000" lnSpcReduction="20000"/>
          </a:bodyPr>
          <a:lstStyle/>
          <a:p>
            <a:endParaRPr lang="pl-PL" altLang="en-US" sz="3200" dirty="0"/>
          </a:p>
          <a:p>
            <a:pPr lvl="3"/>
            <a:endParaRPr lang="pl-PL" altLang="en-US" sz="2200" dirty="0"/>
          </a:p>
          <a:p>
            <a:endParaRPr lang="pl-PL" altLang="en-US" sz="3200" dirty="0"/>
          </a:p>
          <a:p>
            <a:pPr marL="0" indent="0" algn="ctr">
              <a:buNone/>
            </a:pPr>
            <a:r>
              <a:rPr lang="pl-PL" altLang="en-US" sz="11400" dirty="0"/>
              <a:t>Dziękuję za uwagę</a:t>
            </a:r>
          </a:p>
          <a:p>
            <a:pPr marL="0" indent="0" algn="ctr">
              <a:buNone/>
            </a:pPr>
            <a:r>
              <a:rPr lang="pl-PL" altLang="en-US" sz="6665" dirty="0"/>
              <a:t>irena.lacka@zut.edu.pl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6436" y="115899"/>
            <a:ext cx="7261514" cy="940755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08149"/>
                </a:solidFill>
                <a:latin typeface="+mn-lt"/>
              </a:rPr>
              <a:t>Zielony Ład a transformacja energetyczna – pojęcie i istota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63475" y="1184301"/>
            <a:ext cx="9528527" cy="535790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2C3C87"/>
                </a:solidFill>
              </a:rPr>
              <a:t>Transformacja energetyczna - element zielonej transformacji  w celu radykalnego ograniczenia emisji gazów cieplarnianych dla osiągnięcia  neutralności klimatycznej w UE (odpowiedź na zagrożenia globalnego ocieplenia i potrzebę realizacji </a:t>
            </a:r>
            <a:r>
              <a:rPr lang="pl-PL" sz="2000" dirty="0" err="1">
                <a:solidFill>
                  <a:srgbClr val="2C3C87"/>
                </a:solidFill>
              </a:rPr>
              <a:t>SGD’s</a:t>
            </a:r>
            <a:r>
              <a:rPr lang="pl-PL" sz="2000" dirty="0">
                <a:solidFill>
                  <a:srgbClr val="2C3C87"/>
                </a:solidFill>
              </a:rPr>
              <a:t> oraz bezpieczeństwa energetycznego).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2C3C87"/>
                </a:solidFill>
              </a:rPr>
              <a:t>Kierunki działań i instrumenty dla wszystkich sektorów gospodarki wyznacza Europejski Zielony Ład (EC 2019) i Fit for 55  (EC 2021), a w krajach członkowskich odpowiednia polityka energetyczna.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2C3C87"/>
                </a:solidFill>
              </a:rPr>
              <a:t>Wiąże się z </a:t>
            </a:r>
            <a:r>
              <a:rPr lang="pl-PL" sz="2000" dirty="0">
                <a:solidFill>
                  <a:srgbClr val="2C3C87"/>
                </a:solidFill>
                <a:cs typeface="Times New Roman" panose="02020603050405020304" pitchFamily="18" charset="0"/>
              </a:rPr>
              <a:t>redukcją zużycia </a:t>
            </a:r>
            <a:r>
              <a:rPr lang="pl-PL" sz="2000" dirty="0">
                <a:solidFill>
                  <a:srgbClr val="2C3C87"/>
                </a:solidFill>
              </a:rPr>
              <a:t>energii oraz zmniejszeniem emisyjności  gazów cieplarnianych (GHG) w gospodarce, skutkujących zmniejszeniem śladu węglowego.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358581" algn="l"/>
              </a:tabLst>
            </a:pPr>
            <a:r>
              <a:rPr lang="pl-PL" sz="2000" dirty="0">
                <a:solidFill>
                  <a:srgbClr val="2C3C87"/>
                </a:solidFill>
                <a:cs typeface="Times New Roman" panose="02020603050405020304" pitchFamily="18" charset="0"/>
              </a:rPr>
              <a:t>Pozwala nie tylko obniżyć koszty prowadzenia działalności, ale prowadzi także do osiągnięcia celów w zakresie redukcji emisji.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358581" algn="l"/>
              </a:tabLst>
            </a:pPr>
            <a:r>
              <a:rPr lang="pl-PL" sz="2000" dirty="0">
                <a:solidFill>
                  <a:srgbClr val="2C3C87"/>
                </a:solidFill>
                <a:cs typeface="Times New Roman" panose="02020603050405020304" pitchFamily="18" charset="0"/>
              </a:rPr>
              <a:t>Dotyczy osób indywidualnych, przedsiębiorstw produkcyjnych i usługowych, jednostek samorządu terytorialnego, wspólnot mieszkaniowych, spółdzielni itd. 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358581" algn="l"/>
              </a:tabLst>
            </a:pPr>
            <a:r>
              <a:rPr lang="pl-PL" sz="2000" dirty="0">
                <a:solidFill>
                  <a:srgbClr val="2C3C87"/>
                </a:solidFill>
                <a:cs typeface="Times New Roman" panose="02020603050405020304" pitchFamily="18" charset="0"/>
              </a:rPr>
              <a:t>Realizowana w oparciu o dostosowywane przepisy prawne (narzucające na kolejne grona odbiorców określone obowiązki) oraz oddziaływanie na świadomość obywateli.</a:t>
            </a:r>
          </a:p>
          <a:p>
            <a:pPr marL="0" indent="0" algn="just">
              <a:buNone/>
              <a:tabLst>
                <a:tab pos="358581" algn="l"/>
              </a:tabLst>
            </a:pPr>
            <a:endParaRPr lang="pl-PL" sz="2200" dirty="0">
              <a:solidFill>
                <a:srgbClr val="2C3C87"/>
              </a:solidFill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tabLst>
                <a:tab pos="358581" algn="l"/>
              </a:tabLst>
            </a:pPr>
            <a:endParaRPr lang="pl-PL" sz="2400" dirty="0">
              <a:solidFill>
                <a:srgbClr val="2C3C87"/>
              </a:solidFill>
              <a:cs typeface="Times New Roman" panose="02020603050405020304" pitchFamily="18" charset="0"/>
            </a:endParaRPr>
          </a:p>
          <a:p>
            <a:pPr marL="442829" indent="-442829" algn="just">
              <a:tabLst>
                <a:tab pos="358581" algn="l"/>
              </a:tabLst>
            </a:pPr>
            <a:endParaRPr lang="pl-PL" sz="1800" dirty="0">
              <a:solidFill>
                <a:srgbClr val="2C3C87"/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358581" algn="l"/>
              </a:tabLst>
            </a:pPr>
            <a:endParaRPr lang="pl-PL" sz="1800" dirty="0">
              <a:solidFill>
                <a:srgbClr val="2C3C87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0" y="6542202"/>
            <a:ext cx="12191980" cy="315798"/>
          </a:xfrm>
          <a:prstGeom prst="rect">
            <a:avLst/>
          </a:prstGeom>
          <a:solidFill>
            <a:srgbClr val="2C3C87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7" name="Łącznik prosty 6"/>
          <p:cNvCxnSpPr/>
          <p:nvPr/>
        </p:nvCxnSpPr>
        <p:spPr>
          <a:xfrm flipV="1">
            <a:off x="4843463" y="1020452"/>
            <a:ext cx="5870551" cy="235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typy Wydziału - Wydział Ekonomiczny Z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50" y="57692"/>
            <a:ext cx="1842770" cy="70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6" y="-13576"/>
            <a:ext cx="2603218" cy="101202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056653"/>
            <a:ext cx="2560372" cy="548554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 flipV="1">
            <a:off x="6442364" y="4029166"/>
            <a:ext cx="270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276FE9E1-1F98-98C5-FD5D-2B9CB20E5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9056" y="5753909"/>
            <a:ext cx="7596274" cy="10668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D85F7D4-314B-CB57-8A64-243C8DFC8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0899E8E-1744-92E4-ADDB-1C8B38468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825624"/>
            <a:ext cx="11720945" cy="4530725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/>
              </a:buClr>
            </a:pPr>
            <a:r>
              <a:rPr lang="pl-PL" b="1" dirty="0"/>
              <a:t>„POLSMA” </a:t>
            </a:r>
            <a:r>
              <a:rPr lang="pl-PL" dirty="0"/>
              <a:t>– polsko-niemiecki strategiczny projekt wsparcia dla przedsiębiorców Euroregionu Pomerania przy wdrażaniu Zielonego Ładu (INT0100051)</a:t>
            </a:r>
          </a:p>
          <a:p>
            <a:pPr>
              <a:buClr>
                <a:schemeClr val="accent1"/>
              </a:buClr>
            </a:pPr>
            <a:r>
              <a:rPr lang="pl-PL" dirty="0"/>
              <a:t>Pełna nazwa: </a:t>
            </a:r>
            <a:r>
              <a:rPr lang="pl-PL" b="1" dirty="0"/>
              <a:t>Region Pomerania żyje zrównoważonym zarządzaniem</a:t>
            </a:r>
          </a:p>
          <a:p>
            <a:pPr>
              <a:buClr>
                <a:schemeClr val="accent1"/>
              </a:buClr>
            </a:pPr>
            <a:r>
              <a:rPr lang="pl-PL" dirty="0"/>
              <a:t>Ma być realizowany w okresie 1.09.2024-31.08.2027</a:t>
            </a:r>
          </a:p>
          <a:p>
            <a:pPr>
              <a:buClr>
                <a:schemeClr val="accent1"/>
              </a:buClr>
            </a:pPr>
            <a:r>
              <a:rPr lang="pl-PL" dirty="0"/>
              <a:t>To jeden z dwóch strategicznych projektów w programie </a:t>
            </a:r>
            <a:r>
              <a:rPr lang="pl-PL" dirty="0" err="1"/>
              <a:t>Interreg</a:t>
            </a:r>
            <a:r>
              <a:rPr lang="pl-PL" dirty="0"/>
              <a:t> 6a.</a:t>
            </a:r>
          </a:p>
          <a:p>
            <a:pPr>
              <a:buClr>
                <a:schemeClr val="accent1"/>
              </a:buClr>
            </a:pPr>
            <a:r>
              <a:rPr lang="pl-PL" dirty="0"/>
              <a:t> O statusie projektu POLSMA zdecydowały jego cechy: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l-PL" dirty="0"/>
              <a:t>wysoka ocena projektu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l-PL" dirty="0"/>
              <a:t>długotrwałe oddziaływanie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l-PL" dirty="0"/>
              <a:t>istotność polityczna/społeczna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l-PL" dirty="0"/>
              <a:t>ponadprzeciętne partnerstwo projektowe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8C59B3A4-1B17-CFFE-FB9F-BF04AC66E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890" y="494460"/>
            <a:ext cx="7595755" cy="1066892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F11A86E1-ECFB-BA0E-7DF4-CE07EF1E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A2FE-42CC-4C90-B298-21F7626C049C}" type="slidenum">
              <a:rPr lang="pl-PL" smtClean="0"/>
              <a:t>3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0A507C2-0C76-A678-D520-34380443F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423" y="4018739"/>
            <a:ext cx="3901778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12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F774A1B-F825-7890-B944-C39CC4DBD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85D32C8-70BB-E74D-6E06-B1F703B57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7D5F1A3-706C-CCA9-E481-6399144B4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825624"/>
            <a:ext cx="11600873" cy="4778375"/>
          </a:xfrm>
        </p:spPr>
        <p:txBody>
          <a:bodyPr>
            <a:normAutofit fontScale="92500"/>
          </a:bodyPr>
          <a:lstStyle/>
          <a:p>
            <a:pPr>
              <a:buClr>
                <a:schemeClr val="accent1"/>
              </a:buClr>
            </a:pPr>
            <a:r>
              <a:rPr lang="pl-PL" dirty="0"/>
              <a:t>Liderem projektu jest IHK </a:t>
            </a:r>
            <a:r>
              <a:rPr lang="pl-PL" dirty="0" err="1"/>
              <a:t>Ostbrandenburg</a:t>
            </a:r>
            <a:r>
              <a:rPr lang="pl-PL" dirty="0"/>
              <a:t>, a partnerami projektu: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pl-PL" dirty="0"/>
              <a:t> Zachodniopomorski Uniwersytet Technologiczny w Szczecinie,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pl-PL" dirty="0"/>
              <a:t> Oddział Szczeciński Stowarzyszenia Elektryków Polskich,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pl-PL" dirty="0"/>
              <a:t>IHK-</a:t>
            </a:r>
            <a:r>
              <a:rPr lang="pl-PL" dirty="0" err="1"/>
              <a:t>Projektgesellschaft</a:t>
            </a:r>
            <a:r>
              <a:rPr lang="pl-PL" dirty="0"/>
              <a:t> </a:t>
            </a:r>
            <a:r>
              <a:rPr lang="pl-PL" dirty="0" err="1"/>
              <a:t>mbH</a:t>
            </a:r>
            <a:r>
              <a:rPr lang="pl-PL" dirty="0"/>
              <a:t> </a:t>
            </a:r>
            <a:r>
              <a:rPr lang="pl-PL" dirty="0" err="1"/>
              <a:t>Ostbrandenburg</a:t>
            </a:r>
            <a:r>
              <a:rPr lang="pl-PL" dirty="0"/>
              <a:t>,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pl-PL" dirty="0"/>
              <a:t>Północna Izba Gospodarcza w Szczecinie,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pl-PL" dirty="0"/>
              <a:t>IHK Neubrandenburg </a:t>
            </a:r>
            <a:r>
              <a:rPr lang="pl-PL" dirty="0" err="1"/>
              <a:t>für</a:t>
            </a:r>
            <a:r>
              <a:rPr lang="pl-PL" dirty="0"/>
              <a:t> </a:t>
            </a:r>
            <a:r>
              <a:rPr lang="pl-PL" dirty="0" err="1"/>
              <a:t>das</a:t>
            </a:r>
            <a:r>
              <a:rPr lang="pl-PL" dirty="0"/>
              <a:t> </a:t>
            </a:r>
            <a:r>
              <a:rPr lang="pl-PL" dirty="0" err="1"/>
              <a:t>östliche</a:t>
            </a:r>
            <a:r>
              <a:rPr lang="pl-PL" dirty="0"/>
              <a:t> </a:t>
            </a:r>
            <a:r>
              <a:rPr lang="pl-PL" dirty="0" err="1"/>
              <a:t>Mecklenburg-Vorpommern</a:t>
            </a:r>
            <a:r>
              <a:rPr lang="pl-PL" dirty="0"/>
              <a:t>.</a:t>
            </a:r>
          </a:p>
          <a:p>
            <a:pPr marL="0" indent="0">
              <a:buClr>
                <a:schemeClr val="accent1"/>
              </a:buClr>
              <a:buNone/>
            </a:pPr>
            <a:endParaRPr lang="pl-PL" dirty="0"/>
          </a:p>
          <a:p>
            <a:pPr marL="0" indent="0">
              <a:buClr>
                <a:schemeClr val="accent1"/>
              </a:buClr>
              <a:buNone/>
            </a:pPr>
            <a:r>
              <a:rPr lang="pl-PL" dirty="0">
                <a:solidFill>
                  <a:srgbClr val="0070C0"/>
                </a:solidFill>
              </a:rPr>
              <a:t>Jest finansowany w ramach priorytetu: P2 - 2.4 Przystosowanie do zmian klimatu. 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pl-PL" dirty="0"/>
              <a:t>Całkowity budżet projektu wynosi </a:t>
            </a:r>
            <a:r>
              <a:rPr lang="pl-PL" b="1" dirty="0"/>
              <a:t>2.410.714,44€</a:t>
            </a:r>
            <a:r>
              <a:rPr lang="pl-PL" dirty="0"/>
              <a:t>, a dofinansowanie z EFRR wynosi 80%, czyli 1.928.571,54€.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872816A1-D75F-0A71-09F3-619981D1B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890" y="494460"/>
            <a:ext cx="7595755" cy="1066892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40635FC8-30E4-FD66-A058-2E370BD5A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A2FE-42CC-4C90-B298-21F7626C049C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2985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01E5552-F6F0-A248-73B8-DF564B0D6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Czcionka, design, logo&#10;&#10;Opis wygenerowany automatycznie">
            <a:extLst>
              <a:ext uri="{FF2B5EF4-FFF2-40B4-BE49-F238E27FC236}">
                <a16:creationId xmlns:a16="http://schemas.microsoft.com/office/drawing/2014/main" xmlns="" id="{767444A3-A861-4465-9DFA-08829D0E6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590" y="3575460"/>
            <a:ext cx="2265484" cy="226548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B150C3B-E021-0AA7-B4B6-CD5CF0DF5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211"/>
            <a:ext cx="10515600" cy="1325563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D4DCF859-E98D-C604-ABAC-569CB40C5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890" y="494460"/>
            <a:ext cx="7595755" cy="1066892"/>
          </a:xfrm>
          <a:prstGeom prst="rect">
            <a:avLst/>
          </a:prstGeom>
        </p:spPr>
      </p:pic>
      <p:pic>
        <p:nvPicPr>
          <p:cNvPr id="1026" name="Picture 2" descr="Startseite">
            <a:extLst>
              <a:ext uri="{FF2B5EF4-FFF2-40B4-BE49-F238E27FC236}">
                <a16:creationId xmlns:a16="http://schemas.microsoft.com/office/drawing/2014/main" xmlns="" id="{D2EB37D2-87E6-2C4A-82B7-6CC5B7D7C3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466" y="1743442"/>
            <a:ext cx="5019989" cy="84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AC015BA4-6874-6839-2601-B023B2A15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498" y="2676935"/>
            <a:ext cx="7425732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ficjalne logo SEP - Organizacja - SEP">
            <a:extLst>
              <a:ext uri="{FF2B5EF4-FFF2-40B4-BE49-F238E27FC236}">
                <a16:creationId xmlns:a16="http://schemas.microsoft.com/office/drawing/2014/main" xmlns="" id="{0E18E7A8-5AB5-1251-87E1-EB03EA182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02" y="3730015"/>
            <a:ext cx="1660686" cy="156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xmlns="" id="{96975EF8-F032-98A9-0EB4-6776AC0F4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500" y="3730015"/>
            <a:ext cx="1736795" cy="173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HK Neubrandenburg logo">
            <a:extLst>
              <a:ext uri="{FF2B5EF4-FFF2-40B4-BE49-F238E27FC236}">
                <a16:creationId xmlns:a16="http://schemas.microsoft.com/office/drawing/2014/main" xmlns="" id="{6B99851B-6788-E1DC-5189-696ADBC91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163" y="5661517"/>
            <a:ext cx="4834774" cy="92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xmlns="" id="{074E8725-89A3-44A3-03A2-804319141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A2FE-42CC-4C90-B298-21F7626C049C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110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E48B012-8DEB-2141-DDC2-E943B89A4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F1E85BD-4D87-7C15-D154-E5B192BE6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FFD7B76-1C60-17EF-9F04-9BE2A628A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825624"/>
            <a:ext cx="11600873" cy="477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Cel główny projektu: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l-PL" dirty="0"/>
              <a:t>wspieranie polskich i niemieckich MŚP z Euroregionu Pomerania przy wdrażaniu zaleceń, wymagań i rozwiązań Zielonego Ładu </a:t>
            </a:r>
          </a:p>
          <a:p>
            <a:pPr marL="0" indent="0">
              <a:buClr>
                <a:srgbClr val="0070C0"/>
              </a:buClr>
              <a:buNone/>
            </a:pPr>
            <a:endParaRPr lang="pl-PL" dirty="0"/>
          </a:p>
          <a:p>
            <a:pPr marL="0" indent="0">
              <a:buClr>
                <a:srgbClr val="0070C0"/>
              </a:buClr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C9E2BA3E-BBD4-FAC1-A615-A633A4177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890" y="494460"/>
            <a:ext cx="7595755" cy="1066892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3FA43064-688A-3757-3AE7-91C173B9A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A2FE-42CC-4C90-B298-21F7626C049C}" type="slidenum">
              <a:rPr lang="pl-PL" smtClean="0"/>
              <a:t>6</a:t>
            </a:fld>
            <a:endParaRPr lang="pl-PL"/>
          </a:p>
        </p:txBody>
      </p:sp>
      <p:sp>
        <p:nvSpPr>
          <p:cNvPr id="8" name="Strzałka: w dół 7">
            <a:extLst>
              <a:ext uri="{FF2B5EF4-FFF2-40B4-BE49-F238E27FC236}">
                <a16:creationId xmlns:a16="http://schemas.microsoft.com/office/drawing/2014/main" xmlns="" id="{F0A24AFE-5540-5639-E76B-5ECD86209441}"/>
              </a:ext>
            </a:extLst>
          </p:cNvPr>
          <p:cNvSpPr/>
          <p:nvPr/>
        </p:nvSpPr>
        <p:spPr>
          <a:xfrm>
            <a:off x="5449453" y="3177309"/>
            <a:ext cx="193965" cy="4710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1E685593-6600-0F21-19B1-AE976FC39E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1473283"/>
              </p:ext>
            </p:extLst>
          </p:nvPr>
        </p:nvGraphicFramePr>
        <p:xfrm>
          <a:off x="286327" y="3648364"/>
          <a:ext cx="11841017" cy="2844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5007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78E129F-A042-9CEB-802F-A3D274C99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D2830D36-FEBC-BAA1-B820-15EF9DC1F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A2FE-42CC-4C90-B298-21F7626C049C}" type="slidenum">
              <a:rPr lang="pl-PL" smtClean="0"/>
              <a:t>7</a:t>
            </a:fld>
            <a:endParaRPr lang="pl-PL"/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xmlns="" id="{6A5AFA78-68C1-F3C2-B37B-537B861EB36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 flipH="1" flipV="1">
            <a:off x="12192000" y="2505074"/>
            <a:ext cx="858982" cy="191943"/>
          </a:xfrm>
        </p:spPr>
        <p:txBody>
          <a:bodyPr>
            <a:normAutofit fontScale="32500" lnSpcReduction="20000"/>
          </a:bodyPr>
          <a:lstStyle/>
          <a:p>
            <a:pPr algn="ctr"/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BA49A9E7-AE4A-5116-512F-E97DAA7BF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890" y="494460"/>
            <a:ext cx="7595755" cy="1066892"/>
          </a:xfrm>
          <a:prstGeom prst="rect">
            <a:avLst/>
          </a:prstGeom>
        </p:spPr>
      </p:pic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xmlns="" id="{DC35FC73-3802-2D3D-FC77-949DBE47BE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3946646"/>
              </p:ext>
            </p:extLst>
          </p:nvPr>
        </p:nvGraphicFramePr>
        <p:xfrm>
          <a:off x="498764" y="1745673"/>
          <a:ext cx="10855036" cy="4392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6157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5EE190B-AF6E-716A-BBFE-CC7958148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xmlns="" id="{2C623636-50FB-B51F-3254-70BF7A807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F1EE33FE-0B77-0B6A-DED3-5E0247B1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59BA2FE-42CC-4C90-B298-21F7626C049C}" type="slidenum">
              <a:rPr lang="pl-PL" smtClean="0"/>
              <a:pPr>
                <a:spcAft>
                  <a:spcPts val="600"/>
                </a:spcAft>
              </a:pPr>
              <a:t>8</a:t>
            </a:fld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FAF5EC0-1F01-0353-C21E-F4F956113D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-1" y="1848896"/>
            <a:ext cx="6982691" cy="429155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l-PL" sz="2600" dirty="0">
                <a:solidFill>
                  <a:srgbClr val="0070C0"/>
                </a:solidFill>
              </a:rPr>
              <a:t>Cele dodatkowe projektu POLSMA: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l-PL" sz="2200" dirty="0"/>
              <a:t>nowatorskie badania ankietowe (dwie tury) – 750 MŚP z Euroregionu Pomerania (IX-XI 2024 i IX-XI 2026)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l-PL" sz="2200" dirty="0"/>
              <a:t>wywiady pogłębione wśród 30 MŚP z Euroregionu Pomerania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l-PL" sz="2200" dirty="0"/>
              <a:t>uzyskanie wiedzy o świadomości i akceptacji Zielonego Ładu wśród przedstawicieli MŚP w Euroregionie Pomerania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l-PL" sz="2200" dirty="0"/>
              <a:t>określenie stanu przygotowania do wdrożenia wymagań Zielonego Ładu i pakietu Fit for 55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l-PL" sz="2200" dirty="0"/>
              <a:t>międzynarodowy transfer wiedzy, umiejętności i kompetencji - działania informacyjne, spotkania branżowe, dobre praktyki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pl-PL" sz="2200" dirty="0"/>
              <a:t> współpraca transgraniczna między ZUT w Szczecinie, polskimi i niemieckimi organizacjami otoczenia biznesu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3C71E9EA-B1AE-929F-F792-1C0F99E83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432" y="3219118"/>
            <a:ext cx="4463531" cy="27459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68B4F5B8-A519-0FBF-A273-6DF3B7D93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98" y="52461"/>
            <a:ext cx="6368501" cy="133017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554D18F0-1208-3FDB-03A7-9911111DC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432" y="291135"/>
            <a:ext cx="4319591" cy="259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37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82FF218-BCCE-0BF6-3FB7-1159CE005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xmlns="" id="{0946DFC1-35D0-25A6-86B0-FC5AE94D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365125"/>
            <a:ext cx="6182831" cy="1048039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solidFill>
                  <a:srgbClr val="0070C0"/>
                </a:solidFill>
              </a:rPr>
              <a:t>Polsko–Niemieckie Konferencje Energetyczne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F5A86C5-18FF-B7BF-3263-F725469CB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18" y="1671782"/>
            <a:ext cx="6307167" cy="4978399"/>
          </a:xfrm>
        </p:spPr>
        <p:txBody>
          <a:bodyPr anchor="ctr">
            <a:normAutofit fontScale="85000" lnSpcReduction="10000"/>
          </a:bodyPr>
          <a:lstStyle/>
          <a:p>
            <a:pPr>
              <a:buClr>
                <a:schemeClr val="accent1"/>
              </a:buClr>
            </a:pPr>
            <a:r>
              <a:rPr lang="pl-PL" sz="2400" dirty="0"/>
              <a:t>informowanie ekspertów i przedsiębiorców z obu krajów o najnowszych </a:t>
            </a:r>
            <a:r>
              <a:rPr lang="pl-PL" sz="2400"/>
              <a:t>zmianach; </a:t>
            </a:r>
            <a:r>
              <a:rPr lang="pl-PL" sz="2400" dirty="0"/>
              <a:t>będą poświęcone takim zagadnieniom merytorycznym, jak: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2400" dirty="0"/>
              <a:t>taksonomia UE,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2400" dirty="0"/>
              <a:t>transgraniczna zielona gospodarka wodorowa, 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2400" dirty="0"/>
              <a:t>wprowadzenie zmian i transformacji zasobooszczędnej gospodarki o obiegu zamkniętym,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2400" dirty="0"/>
              <a:t>zrównoważone rozwiązania opakowaniowe,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2400" dirty="0"/>
              <a:t>informacje na temat neutralnych pod względem emisji CO2 / niskoemisyjnych rozwiązań transportowych,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2400" dirty="0"/>
              <a:t>zrównoważone finanse - kryteria zrównoważonego rozwoju (w tym dokumentacja) w kontekście potrzeb finansowych. </a:t>
            </a:r>
          </a:p>
          <a:p>
            <a:pPr marL="0" indent="0">
              <a:buNone/>
            </a:pPr>
            <a:r>
              <a:rPr lang="pl-PL" sz="2400" dirty="0"/>
              <a:t>We współpracy z projektem </a:t>
            </a:r>
            <a:r>
              <a:rPr lang="pl-PL" sz="2400" dirty="0" err="1"/>
              <a:t>GoGreen</a:t>
            </a:r>
            <a:r>
              <a:rPr lang="pl-PL" sz="2400" dirty="0"/>
              <a:t> (Pro Europa </a:t>
            </a:r>
            <a:r>
              <a:rPr lang="pl-PL" sz="2400" dirty="0" err="1"/>
              <a:t>Viadrina</a:t>
            </a:r>
            <a:r>
              <a:rPr lang="pl-PL" sz="2400" dirty="0"/>
              <a:t>), jego eksperci będą również zapraszani w celu wspierania wymiany doświadczeń między regionami.</a:t>
            </a:r>
          </a:p>
          <a:p>
            <a:pPr marL="0" indent="0">
              <a:buNone/>
            </a:pPr>
            <a:endParaRPr lang="pl-PL" sz="11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28AE141E-F7BA-1E04-8CAA-892B5DBA5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59BA2FE-42CC-4C90-B298-21F7626C049C}" type="slidenum">
              <a:rPr lang="pl-PL" smtClean="0"/>
              <a:pPr>
                <a:spcAft>
                  <a:spcPts val="600"/>
                </a:spcAft>
              </a:pPr>
              <a:t>9</a:t>
            </a:fld>
            <a:endParaRPr lang="pl-PL"/>
          </a:p>
        </p:txBody>
      </p:sp>
      <p:pic>
        <p:nvPicPr>
          <p:cNvPr id="9" name="Obraz 8" descr="Osoby na spotkaniu">
            <a:extLst>
              <a:ext uri="{FF2B5EF4-FFF2-40B4-BE49-F238E27FC236}">
                <a16:creationId xmlns:a16="http://schemas.microsoft.com/office/drawing/2014/main" xmlns="" id="{26D1954C-34B6-9A7A-1A9F-8B4C27A379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997" y="550464"/>
            <a:ext cx="5625985" cy="342117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F8470540-C510-8DA4-F3FE-FFEAE7BA0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066" y="4490864"/>
            <a:ext cx="5086327" cy="159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0901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861</Words>
  <Application>Microsoft Office PowerPoint</Application>
  <PresentationFormat>Panoramiczny</PresentationFormat>
  <Paragraphs>108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Motyw pakietu Office</vt:lpstr>
      <vt:lpstr>  POLSMA i jej wsparcie dla przedsiębiorców Euroregionu Pomerania przy wdrażaniu  Zielonego Ładu</vt:lpstr>
      <vt:lpstr>Zielony Ład a transformacja energetyczna – pojęcie i istota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Polsko–Niemieckie Konferencje Energetyczne</vt:lpstr>
      <vt:lpstr>Działania szkoleniowe – pakiet 110 h szkoleń dla uczestnika (dla doradców klimatycznych i dla przedsiębiorców) złożonych z 5 bloków tematycznych  </vt:lpstr>
      <vt:lpstr>Planowane rezultaty  projektu POLSMA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Uwarunkowania rozwoju  turystyki  w aspekcie wyzwań XXI w.</dc:title>
  <dc:creator>Irena Łącka</dc:creator>
  <cp:lastModifiedBy>Irena Łącka</cp:lastModifiedBy>
  <cp:revision>50</cp:revision>
  <dcterms:created xsi:type="dcterms:W3CDTF">2023-09-02T12:26:00Z</dcterms:created>
  <dcterms:modified xsi:type="dcterms:W3CDTF">2025-02-03T18:52:58Z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0D4620C99C4A4DCA88B51CA1C0C69937</vt:lpwstr>
  </property>
  <property fmtid="{D5CDD505-2E9C-101B-9397-08002B2CF9AE}" pid="3" name="KSOProductBuildVer">
    <vt:lpwstr>1045-11.2.0.11537</vt:lpwstr>
  </property>
  <property fmtid="{D5CDD505-2E9C-101B-9397-08002B2CF9AE}" pid="4" name="MSIP_Label_50945193-57ff-457d-9504-518e9bfb59a9_Enabled">
    <vt:lpwstr>true</vt:lpwstr>
  </property>
  <property fmtid="{D5CDD505-2E9C-101B-9397-08002B2CF9AE}" pid="5" name="MSIP_Label_50945193-57ff-457d-9504-518e9bfb59a9_SetDate">
    <vt:lpwstr>2023-09-03T06:42:33Z</vt:lpwstr>
  </property>
  <property fmtid="{D5CDD505-2E9C-101B-9397-08002B2CF9AE}" pid="6" name="MSIP_Label_50945193-57ff-457d-9504-518e9bfb59a9_Method">
    <vt:lpwstr>Standard</vt:lpwstr>
  </property>
  <property fmtid="{D5CDD505-2E9C-101B-9397-08002B2CF9AE}" pid="7" name="MSIP_Label_50945193-57ff-457d-9504-518e9bfb59a9_Name">
    <vt:lpwstr>ZUT</vt:lpwstr>
  </property>
  <property fmtid="{D5CDD505-2E9C-101B-9397-08002B2CF9AE}" pid="8" name="MSIP_Label_50945193-57ff-457d-9504-518e9bfb59a9_SiteId">
    <vt:lpwstr>0aa66ad4-f98f-4515-b7c9-b60fd37ad027</vt:lpwstr>
  </property>
  <property fmtid="{D5CDD505-2E9C-101B-9397-08002B2CF9AE}" pid="9" name="MSIP_Label_50945193-57ff-457d-9504-518e9bfb59a9_ActionId">
    <vt:lpwstr>c8a0b73c-30c4-44fa-b5dd-73e38670bc27</vt:lpwstr>
  </property>
  <property fmtid="{D5CDD505-2E9C-101B-9397-08002B2CF9AE}" pid="10" name="MSIP_Label_50945193-57ff-457d-9504-518e9bfb59a9_ContentBits">
    <vt:lpwstr>0</vt:lpwstr>
  </property>
</Properties>
</file>